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64" r:id="rId4"/>
    <p:sldId id="262" r:id="rId5"/>
    <p:sldId id="263" r:id="rId6"/>
    <p:sldId id="265" r:id="rId7"/>
    <p:sldId id="266" r:id="rId8"/>
    <p:sldId id="267" r:id="rId9"/>
    <p:sldId id="268" r:id="rId10"/>
    <p:sldId id="269" r:id="rId11"/>
  </p:sldIdLst>
  <p:sldSz cx="648017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4343"/>
    <a:srgbClr val="7FCFF8"/>
    <a:srgbClr val="FFFF00"/>
    <a:srgbClr val="FFFFFF"/>
    <a:srgbClr val="FF6600"/>
    <a:srgbClr val="31B2F3"/>
    <a:srgbClr val="FF9393"/>
    <a:srgbClr val="FFB3B3"/>
    <a:srgbClr val="95D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7" autoAdjust="0"/>
    <p:restoredTop sz="94660"/>
  </p:normalViewPr>
  <p:slideViewPr>
    <p:cSldViewPr snapToGrid="0">
      <p:cViewPr>
        <p:scale>
          <a:sx n="150" d="100"/>
          <a:sy n="150" d="100"/>
        </p:scale>
        <p:origin x="834" y="-19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Sheet1!$A$2:$A$33</cx:f>
        <cx:lvl ptCount="32" formatCode="General">
          <cx:pt idx="0">0.85099999999999998</cx:pt>
          <cx:pt idx="1">0.84899999999999998</cx:pt>
          <cx:pt idx="2">0.84799999999999998</cx:pt>
          <cx:pt idx="3">0.85199999999999998</cx:pt>
          <cx:pt idx="4">0.85599999999999998</cx:pt>
          <cx:pt idx="5">0.85399999999999998</cx:pt>
          <cx:pt idx="6">0.86099999999999999</cx:pt>
          <cx:pt idx="7">0.84499999999999997</cx:pt>
          <cx:pt idx="8">0.84999999999999998</cx:pt>
          <cx:pt idx="9">0.85499999999999998</cx:pt>
          <cx:pt idx="10">0.84899999999999998</cx:pt>
          <cx:pt idx="11">0.85499999999999998</cx:pt>
          <cx:pt idx="12">0.84899999999999998</cx:pt>
          <cx:pt idx="13">0.84899999999999998</cx:pt>
          <cx:pt idx="14">0.85699999999999998</cx:pt>
          <cx:pt idx="15">0.84899999999999998</cx:pt>
          <cx:pt idx="16">0.86199999999999999</cx:pt>
          <cx:pt idx="17">0.85499999999999998</cx:pt>
          <cx:pt idx="18">0.85999999999999999</cx:pt>
          <cx:pt idx="19">0.86499999999999999</cx:pt>
          <cx:pt idx="20">0.84799999999999998</cx:pt>
          <cx:pt idx="21">0.84999999999999998</cx:pt>
          <cx:pt idx="22">0.84999999999999998</cx:pt>
          <cx:pt idx="23">0.83999999999999997</cx:pt>
          <cx:pt idx="24">0.85499999999999998</cx:pt>
          <cx:pt idx="25">0.83499999999999996</cx:pt>
          <cx:pt idx="26">0.86899999999999999</cx:pt>
          <cx:pt idx="27">0.85899999999999999</cx:pt>
          <cx:pt idx="28">0.84899999999999998</cx:pt>
          <cx:pt idx="29">0.85099999999999998</cx:pt>
          <cx:pt idx="30">0.85499999999999998</cx:pt>
          <cx:pt idx="31">0.84799999999999998</cx:pt>
        </cx:lvl>
      </cx:numDim>
    </cx:data>
  </cx:chartData>
  <cx:chart>
    <cx:plotArea>
      <cx:plotAreaRegion>
        <cx:series layoutId="clusteredColumn" uniqueId="{8E91E6C0-FFA4-46C0-AFEC-E4AFA5CA1786}">
          <cx:tx>
            <cx:txData>
              <cx:f>Sheet1!$A$1</cx:f>
              <cx:v>a</cx:v>
            </cx:txData>
          </cx:tx>
          <cx:spPr>
            <a:solidFill>
              <a:schemeClr val="bg1">
                <a:lumMod val="50000"/>
              </a:schemeClr>
            </a:solidFill>
          </cx:spPr>
          <cx:dataId val="0"/>
          <cx:layoutPr>
            <cx:binning intervalClosed="r">
              <cx:binCount val="10"/>
            </cx:binning>
          </cx:layoutPr>
        </cx:series>
      </cx:plotAreaRegion>
      <cx:axis id="0" hidden="1">
        <cx:catScaling gapWidth="0"/>
        <cx:tickLabels/>
        <cx:numFmt formatCode="0.000" sourceLinked="0"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5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 sz="1050" b="0" i="0" u="none" strike="noStrike" baseline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cx:txPr>
      </cx:axis>
      <cx:axis id="1" hidden="1">
        <cx:valScaling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 sz="1200" b="0" i="0" u="none" strike="noStrike" baseline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13" y="1178222"/>
            <a:ext cx="5508149" cy="2506427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3781306"/>
            <a:ext cx="4860131" cy="1738167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7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3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383297"/>
            <a:ext cx="1397288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383297"/>
            <a:ext cx="4110861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1794831"/>
            <a:ext cx="5589151" cy="2994714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4817876"/>
            <a:ext cx="5589151" cy="1574849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/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3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1916484"/>
            <a:ext cx="2754074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1916484"/>
            <a:ext cx="2754074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83299"/>
            <a:ext cx="5589151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7" y="1764832"/>
            <a:ext cx="2741417" cy="86491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7" y="2629749"/>
            <a:ext cx="2741417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1764832"/>
            <a:ext cx="2754918" cy="86491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2629749"/>
            <a:ext cx="2754918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5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479954"/>
            <a:ext cx="2090025" cy="167984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1036570"/>
            <a:ext cx="3280589" cy="5116178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2159794"/>
            <a:ext cx="2090025" cy="4001285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479954"/>
            <a:ext cx="2090025" cy="167984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1036570"/>
            <a:ext cx="3280589" cy="5116178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2159794"/>
            <a:ext cx="2090025" cy="4001285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0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383299"/>
            <a:ext cx="5589151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1916484"/>
            <a:ext cx="5589151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6672698"/>
            <a:ext cx="145803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6672698"/>
            <a:ext cx="218705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6672698"/>
            <a:ext cx="145803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6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48035" rtl="0" eaLnBrk="1" latinLnBrk="0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14/relationships/chartEx" Target="../charts/chartEx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>
            <a:extLst>
              <a:ext uri="{FF2B5EF4-FFF2-40B4-BE49-F238E27FC236}">
                <a16:creationId xmlns:a16="http://schemas.microsoft.com/office/drawing/2014/main" id="{2BC2397B-95D2-113E-F2AE-C012D2E36AED}"/>
              </a:ext>
            </a:extLst>
          </p:cNvPr>
          <p:cNvSpPr txBox="1"/>
          <p:nvPr/>
        </p:nvSpPr>
        <p:spPr>
          <a:xfrm>
            <a:off x="401919" y="3209394"/>
            <a:ext cx="1126673" cy="1623917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1AA1169-1417-EB1E-BFE9-A5428EE9BD95}"/>
              </a:ext>
            </a:extLst>
          </p:cNvPr>
          <p:cNvSpPr txBox="1"/>
          <p:nvPr/>
        </p:nvSpPr>
        <p:spPr>
          <a:xfrm>
            <a:off x="459271" y="3352487"/>
            <a:ext cx="1005800" cy="954480"/>
          </a:xfrm>
          <a:prstGeom prst="roundRect">
            <a:avLst>
              <a:gd name="adj" fmla="val 10466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63D30B-89FA-66B4-8C49-33D6ABA4EF1E}"/>
              </a:ext>
            </a:extLst>
          </p:cNvPr>
          <p:cNvSpPr txBox="1"/>
          <p:nvPr/>
        </p:nvSpPr>
        <p:spPr>
          <a:xfrm>
            <a:off x="466089" y="4365837"/>
            <a:ext cx="873756" cy="415847"/>
          </a:xfrm>
          <a:prstGeom prst="roundRect">
            <a:avLst>
              <a:gd name="adj" fmla="val 19732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50E38F98-17DD-55C8-C984-5D3853F7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66" y="3394170"/>
            <a:ext cx="753650" cy="903761"/>
          </a:xfrm>
          <a:prstGeom prst="rect">
            <a:avLst/>
          </a:prstGeom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BA2ED385-96C9-5CBA-5EDF-8F23279F214C}"/>
              </a:ext>
            </a:extLst>
          </p:cNvPr>
          <p:cNvSpPr txBox="1"/>
          <p:nvPr/>
        </p:nvSpPr>
        <p:spPr>
          <a:xfrm>
            <a:off x="1673849" y="1638456"/>
            <a:ext cx="4286823" cy="3194856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45C61DD-F996-53F0-10A0-501E0DF33A11}"/>
              </a:ext>
            </a:extLst>
          </p:cNvPr>
          <p:cNvSpPr txBox="1"/>
          <p:nvPr/>
        </p:nvSpPr>
        <p:spPr>
          <a:xfrm>
            <a:off x="1739589" y="1904990"/>
            <a:ext cx="2064714" cy="2736430"/>
          </a:xfrm>
          <a:prstGeom prst="roundRect">
            <a:avLst>
              <a:gd name="adj" fmla="val 3355"/>
            </a:avLst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124AB54-3644-2A6F-3D73-EB8810DBCF31}"/>
              </a:ext>
            </a:extLst>
          </p:cNvPr>
          <p:cNvSpPr txBox="1"/>
          <p:nvPr/>
        </p:nvSpPr>
        <p:spPr>
          <a:xfrm>
            <a:off x="2675871" y="2200148"/>
            <a:ext cx="1084759" cy="2404868"/>
          </a:xfrm>
          <a:prstGeom prst="roundRect">
            <a:avLst>
              <a:gd name="adj" fmla="val 691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F7754A9-289F-BFAD-E32F-CA8DE3A800B4}"/>
              </a:ext>
            </a:extLst>
          </p:cNvPr>
          <p:cNvSpPr txBox="1"/>
          <p:nvPr/>
        </p:nvSpPr>
        <p:spPr>
          <a:xfrm>
            <a:off x="1781190" y="2209087"/>
            <a:ext cx="862491" cy="2395929"/>
          </a:xfrm>
          <a:prstGeom prst="roundRect">
            <a:avLst>
              <a:gd name="adj" fmla="val 8279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13C14D-FBA7-6C60-6336-FD86ECB671C5}"/>
              </a:ext>
            </a:extLst>
          </p:cNvPr>
          <p:cNvSpPr txBox="1"/>
          <p:nvPr/>
        </p:nvSpPr>
        <p:spPr>
          <a:xfrm>
            <a:off x="1244973" y="1964817"/>
            <a:ext cx="367551" cy="11354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F4B77E5-3AFD-FDEA-B399-A3535342F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8" t="933" r="90431" b="94843"/>
          <a:stretch/>
        </p:blipFill>
        <p:spPr>
          <a:xfrm>
            <a:off x="1422403" y="3005042"/>
            <a:ext cx="54000" cy="55696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D9F6FCE-E13B-9184-D063-24DAC853D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" t="1162" r="95237" b="94614"/>
          <a:stretch/>
        </p:blipFill>
        <p:spPr>
          <a:xfrm>
            <a:off x="1422403" y="2847353"/>
            <a:ext cx="54000" cy="55696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3EED1-C4B1-87A1-288C-359D1E4AC38B}"/>
              </a:ext>
            </a:extLst>
          </p:cNvPr>
          <p:cNvSpPr txBox="1"/>
          <p:nvPr/>
        </p:nvSpPr>
        <p:spPr>
          <a:xfrm>
            <a:off x="408012" y="1856316"/>
            <a:ext cx="636421" cy="12439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450D20-F74B-5D64-2BDB-8612EFE67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" y="2800849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B359DE-B75B-2D35-4941-37905CD47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26" y="2529015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175AB-06E3-1CAA-4A33-91898D563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27" y="2440948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86D9E-39C4-CEE8-4635-942D1D71C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27" y="2338625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2EDE3-15C8-EB5E-018E-81763DE78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99" y="2249140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67BBA4-965F-C442-75FE-48659E748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055" y="2152031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2B9B2-BAFE-0E99-76AC-AB376218FD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999" y="2057994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2DC001-7521-5459-AF07-DF4DF9749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056" y="1964817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9C024-7BCC-BD8A-F679-38879AC36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056" y="1875592"/>
            <a:ext cx="360428" cy="360000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EA2D48-F90A-581D-A3E7-252ED1D22A77}"/>
              </a:ext>
            </a:extLst>
          </p:cNvPr>
          <p:cNvSpPr txBox="1"/>
          <p:nvPr/>
        </p:nvSpPr>
        <p:spPr>
          <a:xfrm>
            <a:off x="404132" y="1856316"/>
            <a:ext cx="640302" cy="1238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E5157E-ABAF-A6FA-F420-DD95F9A040A2}"/>
              </a:ext>
            </a:extLst>
          </p:cNvPr>
          <p:cNvSpPr/>
          <p:nvPr/>
        </p:nvSpPr>
        <p:spPr>
          <a:xfrm>
            <a:off x="0" y="-1"/>
            <a:ext cx="354215" cy="719931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6235B-F056-3BD4-EBAE-1A5D61224C18}"/>
              </a:ext>
            </a:extLst>
          </p:cNvPr>
          <p:cNvSpPr/>
          <p:nvPr/>
        </p:nvSpPr>
        <p:spPr>
          <a:xfrm>
            <a:off x="6101421" y="1"/>
            <a:ext cx="378754" cy="719931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335B50-26AD-4F61-2C11-49C9E1F128ED}"/>
              </a:ext>
            </a:extLst>
          </p:cNvPr>
          <p:cNvSpPr txBox="1"/>
          <p:nvPr/>
        </p:nvSpPr>
        <p:spPr>
          <a:xfrm>
            <a:off x="408012" y="2788663"/>
            <a:ext cx="630048" cy="1238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Labels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E6E900-7EEF-785E-1BC2-B3C72BA96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64" t="63901" r="32386" b="31812"/>
          <a:stretch/>
        </p:blipFill>
        <p:spPr>
          <a:xfrm>
            <a:off x="1424784" y="2658667"/>
            <a:ext cx="54000" cy="5442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54FD9F7-2CC2-6445-4739-F3805DB79F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36" t="59367" r="36877" b="36370"/>
          <a:stretch/>
        </p:blipFill>
        <p:spPr>
          <a:xfrm>
            <a:off x="1424784" y="2565765"/>
            <a:ext cx="54361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AA8A480-D8F2-4871-6630-B85DA42F70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57" t="77338" r="45855" b="18437"/>
          <a:stretch/>
        </p:blipFill>
        <p:spPr>
          <a:xfrm>
            <a:off x="1424413" y="2464411"/>
            <a:ext cx="54869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2B14A84-2915-DA0A-271F-AC5F570544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358" t="59447" r="41359" b="36378"/>
          <a:stretch/>
        </p:blipFill>
        <p:spPr>
          <a:xfrm>
            <a:off x="1422403" y="2376359"/>
            <a:ext cx="54000" cy="52567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96E268F-1CC4-F4B8-450B-20FA9A9567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542" t="32415" r="59337" b="63448"/>
          <a:stretch/>
        </p:blipFill>
        <p:spPr>
          <a:xfrm>
            <a:off x="1422828" y="2277817"/>
            <a:ext cx="53839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F6920AC-05AF-CADE-90A2-41AC2913797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380" t="46002" r="59467" b="49844"/>
          <a:stretch/>
        </p:blipFill>
        <p:spPr>
          <a:xfrm>
            <a:off x="1423817" y="2182614"/>
            <a:ext cx="54000" cy="53958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25AF58-86BF-EE42-D3E7-9E1582FAB48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050" t="28013" r="81836" b="67795"/>
          <a:stretch/>
        </p:blipFill>
        <p:spPr>
          <a:xfrm>
            <a:off x="1423817" y="2087715"/>
            <a:ext cx="54000" cy="54956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E3210BF-755D-671A-75D7-30925264716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7419" t="32499" r="68433" b="63291"/>
          <a:stretch/>
        </p:blipFill>
        <p:spPr>
          <a:xfrm>
            <a:off x="1424558" y="2001592"/>
            <a:ext cx="53259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CB6E5E4-EA14-024B-6087-37944B5E430F}"/>
              </a:ext>
            </a:extLst>
          </p:cNvPr>
          <p:cNvSpPr txBox="1"/>
          <p:nvPr/>
        </p:nvSpPr>
        <p:spPr>
          <a:xfrm>
            <a:off x="1942733" y="2028374"/>
            <a:ext cx="565894" cy="1238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Subdataset, </a:t>
            </a:r>
            <a:r>
              <a:rPr lang="en-US" sz="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600" b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sz="600" b="1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B3A0D75-B078-E26E-8CED-03BD3B1C951E}"/>
              </a:ext>
            </a:extLst>
          </p:cNvPr>
          <p:cNvCxnSpPr>
            <a:cxnSpLocks/>
          </p:cNvCxnSpPr>
          <p:nvPr/>
        </p:nvCxnSpPr>
        <p:spPr>
          <a:xfrm>
            <a:off x="991844" y="2030373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6012F14-7EDF-F824-9625-40E1D6D6E852}"/>
              </a:ext>
            </a:extLst>
          </p:cNvPr>
          <p:cNvCxnSpPr>
            <a:cxnSpLocks/>
          </p:cNvCxnSpPr>
          <p:nvPr/>
        </p:nvCxnSpPr>
        <p:spPr>
          <a:xfrm>
            <a:off x="991844" y="2116098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3BECB94-5C1D-D419-4576-5731B40FB6B2}"/>
              </a:ext>
            </a:extLst>
          </p:cNvPr>
          <p:cNvCxnSpPr>
            <a:cxnSpLocks/>
          </p:cNvCxnSpPr>
          <p:nvPr/>
        </p:nvCxnSpPr>
        <p:spPr>
          <a:xfrm>
            <a:off x="991844" y="2208966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6ADB65-2BC5-2D2C-43A8-E80F6EFA1F36}"/>
              </a:ext>
            </a:extLst>
          </p:cNvPr>
          <p:cNvCxnSpPr>
            <a:cxnSpLocks/>
          </p:cNvCxnSpPr>
          <p:nvPr/>
        </p:nvCxnSpPr>
        <p:spPr>
          <a:xfrm>
            <a:off x="992848" y="2304623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12BD5AC-D675-8D7C-3BAD-2BCD5BDF1830}"/>
              </a:ext>
            </a:extLst>
          </p:cNvPr>
          <p:cNvCxnSpPr>
            <a:cxnSpLocks/>
          </p:cNvCxnSpPr>
          <p:nvPr/>
        </p:nvCxnSpPr>
        <p:spPr>
          <a:xfrm>
            <a:off x="991844" y="2403697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055B166-4FE0-BB28-6011-4C0D930B7F69}"/>
              </a:ext>
            </a:extLst>
          </p:cNvPr>
          <p:cNvCxnSpPr>
            <a:cxnSpLocks/>
          </p:cNvCxnSpPr>
          <p:nvPr/>
        </p:nvCxnSpPr>
        <p:spPr>
          <a:xfrm>
            <a:off x="991844" y="2491803"/>
            <a:ext cx="395999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C5FECD4-5D39-FF63-EE5F-FAAAC291FEF1}"/>
              </a:ext>
            </a:extLst>
          </p:cNvPr>
          <p:cNvCxnSpPr>
            <a:cxnSpLocks/>
          </p:cNvCxnSpPr>
          <p:nvPr/>
        </p:nvCxnSpPr>
        <p:spPr>
          <a:xfrm>
            <a:off x="991844" y="2594196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2688706-CEAD-5DB0-EA05-E80989459DF7}"/>
              </a:ext>
            </a:extLst>
          </p:cNvPr>
          <p:cNvCxnSpPr>
            <a:cxnSpLocks/>
          </p:cNvCxnSpPr>
          <p:nvPr/>
        </p:nvCxnSpPr>
        <p:spPr>
          <a:xfrm>
            <a:off x="991843" y="2682751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4C5BE-A79D-BA82-03DB-28CE38D384A7}"/>
              </a:ext>
            </a:extLst>
          </p:cNvPr>
          <p:cNvSpPr txBox="1"/>
          <p:nvPr/>
        </p:nvSpPr>
        <p:spPr>
          <a:xfrm>
            <a:off x="1405790" y="2924222"/>
            <a:ext cx="85234" cy="5256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332B272-F351-714C-81A7-1D67A80D0A5A}"/>
              </a:ext>
            </a:extLst>
          </p:cNvPr>
          <p:cNvCxnSpPr>
            <a:cxnSpLocks/>
          </p:cNvCxnSpPr>
          <p:nvPr/>
        </p:nvCxnSpPr>
        <p:spPr>
          <a:xfrm>
            <a:off x="991844" y="2952385"/>
            <a:ext cx="395999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7EAAB44-D7E5-472E-0CDE-2E1E2764627A}"/>
              </a:ext>
            </a:extLst>
          </p:cNvPr>
          <p:cNvSpPr txBox="1"/>
          <p:nvPr/>
        </p:nvSpPr>
        <p:spPr>
          <a:xfrm rot="16200000">
            <a:off x="499122" y="2432590"/>
            <a:ext cx="1243955" cy="9140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random sampling</a:t>
            </a:r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751B1B4C-33A5-E881-542B-256CA64BCE5B}"/>
              </a:ext>
            </a:extLst>
          </p:cNvPr>
          <p:cNvSpPr/>
          <p:nvPr/>
        </p:nvSpPr>
        <p:spPr>
          <a:xfrm rot="16200000">
            <a:off x="2367914" y="2354993"/>
            <a:ext cx="45719" cy="222520"/>
          </a:xfrm>
          <a:prstGeom prst="rightBrace">
            <a:avLst>
              <a:gd name="adj1" fmla="val 51716"/>
              <a:gd name="adj2" fmla="val 5052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Table 40">
            <a:extLst>
              <a:ext uri="{FF2B5EF4-FFF2-40B4-BE49-F238E27FC236}">
                <a16:creationId xmlns:a16="http://schemas.microsoft.com/office/drawing/2014/main" id="{AC3FF8E2-FD86-8EFB-3E13-2A48D575E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683239"/>
              </p:ext>
            </p:extLst>
          </p:nvPr>
        </p:nvGraphicFramePr>
        <p:xfrm>
          <a:off x="2260533" y="2503979"/>
          <a:ext cx="260141" cy="1800000"/>
        </p:xfrm>
        <a:graphic>
          <a:graphicData uri="http://schemas.openxmlformats.org/drawingml/2006/table">
            <a:tbl>
              <a:tblPr bandRow="1"/>
              <a:tblGrid>
                <a:gridCol w="37163">
                  <a:extLst>
                    <a:ext uri="{9D8B030D-6E8A-4147-A177-3AD203B41FA5}">
                      <a16:colId xmlns:a16="http://schemas.microsoft.com/office/drawing/2014/main" val="922332653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2304741847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1535321764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1414834039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590245161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627609255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3053420529"/>
                    </a:ext>
                  </a:extLst>
                </a:gridCol>
              </a:tblGrid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2544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9932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0645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85878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81354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01996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25677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4892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8780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650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5540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5054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57114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86551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061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1727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15438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008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9649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5677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7910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51933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77151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4236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33104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73143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2329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8767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32166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867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02930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700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7371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86875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97088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58627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84726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17164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8964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8509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86636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61769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14321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0461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2913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76652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1432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125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88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62704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D6EB87F4-149A-2138-1081-CF352EA6D860}"/>
              </a:ext>
            </a:extLst>
          </p:cNvPr>
          <p:cNvSpPr txBox="1"/>
          <p:nvPr/>
        </p:nvSpPr>
        <p:spPr>
          <a:xfrm>
            <a:off x="1772612" y="4413143"/>
            <a:ext cx="851526" cy="15586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(only illustrative)</a:t>
            </a:r>
          </a:p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actual = 20 times longer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927319-A09D-A6C7-4F6D-FD7885CC3B1F}"/>
              </a:ext>
            </a:extLst>
          </p:cNvPr>
          <p:cNvSpPr txBox="1"/>
          <p:nvPr/>
        </p:nvSpPr>
        <p:spPr>
          <a:xfrm>
            <a:off x="1509113" y="2992876"/>
            <a:ext cx="311927" cy="63651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 anchor="ctr" anchorCtr="0">
            <a:noAutofit/>
          </a:bodyPr>
          <a:lstStyle/>
          <a:p>
            <a:r>
              <a:rPr lang="en-US" sz="4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non-incident</a:t>
            </a:r>
            <a:endParaRPr lang="en-US" sz="500" i="1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76" name="Table 40">
            <a:extLst>
              <a:ext uri="{FF2B5EF4-FFF2-40B4-BE49-F238E27FC236}">
                <a16:creationId xmlns:a16="http://schemas.microsoft.com/office/drawing/2014/main" id="{18EB890C-16E7-EF1E-E74D-AD9D7A8CE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969376"/>
              </p:ext>
            </p:extLst>
          </p:nvPr>
        </p:nvGraphicFramePr>
        <p:xfrm>
          <a:off x="2159684" y="2503979"/>
          <a:ext cx="37163" cy="1800000"/>
        </p:xfrm>
        <a:graphic>
          <a:graphicData uri="http://schemas.openxmlformats.org/drawingml/2006/table">
            <a:tbl>
              <a:tblPr bandRow="1"/>
              <a:tblGrid>
                <a:gridCol w="37163">
                  <a:extLst>
                    <a:ext uri="{9D8B030D-6E8A-4147-A177-3AD203B41FA5}">
                      <a16:colId xmlns:a16="http://schemas.microsoft.com/office/drawing/2014/main" val="229899511"/>
                    </a:ext>
                  </a:extLst>
                </a:gridCol>
              </a:tblGrid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2544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9932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0645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85878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81354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01996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25677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4892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8780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650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5540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5054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57114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86551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061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1727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15438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008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9649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5677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7910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51933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77151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4236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33104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73143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2329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8767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32166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867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02930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700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7371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86875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97088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58627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84726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17164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8964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8509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86636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61769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14321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0461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2913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76652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1432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125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88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62704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D7D400AC-C7E0-378F-F6FF-7A5E0C5F2B22}"/>
              </a:ext>
            </a:extLst>
          </p:cNvPr>
          <p:cNvSpPr txBox="1"/>
          <p:nvPr/>
        </p:nvSpPr>
        <p:spPr>
          <a:xfrm>
            <a:off x="2260534" y="4320119"/>
            <a:ext cx="260140" cy="4571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00" i="1" dirty="0">
                <a:latin typeface="Helvetica" panose="020B0604020202020204" pitchFamily="34" charset="0"/>
                <a:cs typeface="Helvetica" panose="020B0604020202020204" pitchFamily="34" charset="0"/>
              </a:rPr>
              <a:t>feature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8176E9-7D94-0396-FC07-8070DC531BB0}"/>
              </a:ext>
            </a:extLst>
          </p:cNvPr>
          <p:cNvSpPr txBox="1"/>
          <p:nvPr/>
        </p:nvSpPr>
        <p:spPr>
          <a:xfrm>
            <a:off x="2049537" y="4320118"/>
            <a:ext cx="260140" cy="4571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00" i="1" dirty="0">
                <a:latin typeface="Helvetica" panose="020B0604020202020204" pitchFamily="34" charset="0"/>
                <a:cs typeface="Helvetica" panose="020B0604020202020204" pitchFamily="34" charset="0"/>
              </a:rPr>
              <a:t>label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A3BD5EB9-5609-F545-6CA1-B97D1CCDEB5D}"/>
              </a:ext>
            </a:extLst>
          </p:cNvPr>
          <p:cNvSpPr/>
          <p:nvPr/>
        </p:nvSpPr>
        <p:spPr>
          <a:xfrm flipH="1">
            <a:off x="2077148" y="2516987"/>
            <a:ext cx="50127" cy="871178"/>
          </a:xfrm>
          <a:prstGeom prst="rightBrace">
            <a:avLst>
              <a:gd name="adj1" fmla="val 51716"/>
              <a:gd name="adj2" fmla="val 5052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D66F00B7-8B5F-4AB2-04EC-E468C42AB385}"/>
              </a:ext>
            </a:extLst>
          </p:cNvPr>
          <p:cNvSpPr/>
          <p:nvPr/>
        </p:nvSpPr>
        <p:spPr>
          <a:xfrm flipH="1">
            <a:off x="2077148" y="3417568"/>
            <a:ext cx="50127" cy="871178"/>
          </a:xfrm>
          <a:prstGeom prst="rightBrace">
            <a:avLst>
              <a:gd name="adj1" fmla="val 51716"/>
              <a:gd name="adj2" fmla="val 5052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C56F9AA5-69BC-5C11-9028-3A1BDBADD1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59269" y="3349331"/>
            <a:ext cx="832649" cy="184062"/>
          </a:xfrm>
          <a:prstGeom prst="bentConnector3">
            <a:avLst>
              <a:gd name="adj1" fmla="val 100047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9AA15C05-1D9B-4ED0-7412-32BD323CE8E1}"/>
              </a:ext>
            </a:extLst>
          </p:cNvPr>
          <p:cNvCxnSpPr>
            <a:cxnSpLocks/>
          </p:cNvCxnSpPr>
          <p:nvPr/>
        </p:nvCxnSpPr>
        <p:spPr>
          <a:xfrm>
            <a:off x="1876444" y="2873734"/>
            <a:ext cx="191178" cy="82396"/>
          </a:xfrm>
          <a:prstGeom prst="bentConnector3">
            <a:avLst>
              <a:gd name="adj1" fmla="val 1423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89E56F6-7F46-030D-60BA-080F4CD06A1B}"/>
              </a:ext>
            </a:extLst>
          </p:cNvPr>
          <p:cNvCxnSpPr>
            <a:cxnSpLocks/>
          </p:cNvCxnSpPr>
          <p:nvPr/>
        </p:nvCxnSpPr>
        <p:spPr>
          <a:xfrm flipH="1">
            <a:off x="1711145" y="2873734"/>
            <a:ext cx="1628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ight Brace 122">
            <a:extLst>
              <a:ext uri="{FF2B5EF4-FFF2-40B4-BE49-F238E27FC236}">
                <a16:creationId xmlns:a16="http://schemas.microsoft.com/office/drawing/2014/main" id="{457FCE71-016F-0AFE-D0CC-52843277EA33}"/>
              </a:ext>
            </a:extLst>
          </p:cNvPr>
          <p:cNvSpPr/>
          <p:nvPr/>
        </p:nvSpPr>
        <p:spPr>
          <a:xfrm>
            <a:off x="1502480" y="2022597"/>
            <a:ext cx="62794" cy="657774"/>
          </a:xfrm>
          <a:prstGeom prst="rightBrace">
            <a:avLst>
              <a:gd name="adj1" fmla="val 32345"/>
              <a:gd name="adj2" fmla="val 5052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188F62C-3272-3C73-01EA-4EA91D847941}"/>
              </a:ext>
            </a:extLst>
          </p:cNvPr>
          <p:cNvCxnSpPr>
            <a:cxnSpLocks/>
          </p:cNvCxnSpPr>
          <p:nvPr/>
        </p:nvCxnSpPr>
        <p:spPr>
          <a:xfrm flipH="1">
            <a:off x="1582305" y="2355294"/>
            <a:ext cx="80962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1FBBEE52-7474-C31A-B261-728B4AE27D95}"/>
              </a:ext>
            </a:extLst>
          </p:cNvPr>
          <p:cNvSpPr txBox="1"/>
          <p:nvPr/>
        </p:nvSpPr>
        <p:spPr>
          <a:xfrm>
            <a:off x="1858236" y="2272314"/>
            <a:ext cx="673217" cy="4572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00" i="1" dirty="0">
                <a:latin typeface="Helvetica" panose="020B0604020202020204" pitchFamily="34" charset="0"/>
                <a:cs typeface="Helvetica" panose="020B0604020202020204" pitchFamily="34" charset="0"/>
              </a:rPr>
              <a:t>optimal combination of 7 features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05E4C7B-B1D5-588C-06C7-4D29B76178DA}"/>
              </a:ext>
            </a:extLst>
          </p:cNvPr>
          <p:cNvSpPr txBox="1"/>
          <p:nvPr/>
        </p:nvSpPr>
        <p:spPr>
          <a:xfrm>
            <a:off x="2946707" y="1959762"/>
            <a:ext cx="565894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Two Graphical Structures, </a:t>
            </a:r>
            <a:r>
              <a:rPr lang="en-US" sz="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600" b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sz="500" b="1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(by similarity and by proximity)</a:t>
            </a:r>
            <a:endParaRPr lang="en-US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99B0039-135F-E4A1-3624-C6990C53AC30}"/>
              </a:ext>
            </a:extLst>
          </p:cNvPr>
          <p:cNvSpPr txBox="1"/>
          <p:nvPr/>
        </p:nvSpPr>
        <p:spPr>
          <a:xfrm>
            <a:off x="2708931" y="2227338"/>
            <a:ext cx="94562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Attribute-aware, </a:t>
            </a:r>
            <a:r>
              <a:rPr lang="en-US" sz="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600" b="1" baseline="30000" dirty="0" err="1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600" b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(cosine similarity value &gt; 0.50)</a:t>
            </a:r>
            <a:endParaRPr lang="en-US" sz="600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8F3159F-C396-E2C6-2F88-FC6263031644}"/>
              </a:ext>
            </a:extLst>
          </p:cNvPr>
          <p:cNvSpPr txBox="1"/>
          <p:nvPr/>
        </p:nvSpPr>
        <p:spPr>
          <a:xfrm>
            <a:off x="2701271" y="3321174"/>
            <a:ext cx="894735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Neighborhood-aware, </a:t>
            </a:r>
            <a:r>
              <a:rPr lang="en-US" sz="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600" b="1" baseline="30000" dirty="0" err="1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600" b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(Euclidean distance &lt; 12km)</a:t>
            </a:r>
            <a:endParaRPr lang="en-US" sz="600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A7F7573-7646-9EAD-C744-F1D8DEDDF883}"/>
              </a:ext>
            </a:extLst>
          </p:cNvPr>
          <p:cNvSpPr txBox="1"/>
          <p:nvPr/>
        </p:nvSpPr>
        <p:spPr>
          <a:xfrm>
            <a:off x="1509114" y="2840052"/>
            <a:ext cx="202032" cy="72433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 anchor="ctr" anchorCtr="0">
            <a:noAutofit/>
          </a:bodyPr>
          <a:lstStyle/>
          <a:p>
            <a:r>
              <a:rPr lang="en-US" sz="4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incident</a:t>
            </a:r>
            <a:endParaRPr lang="en-US" sz="500" i="1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1E151E3-3C2C-DBB9-5625-09EE817B2B60}"/>
              </a:ext>
            </a:extLst>
          </p:cNvPr>
          <p:cNvSpPr txBox="1"/>
          <p:nvPr/>
        </p:nvSpPr>
        <p:spPr>
          <a:xfrm>
            <a:off x="2803034" y="4419396"/>
            <a:ext cx="851526" cy="15586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(only illustrative)</a:t>
            </a:r>
          </a:p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actual = 200 times more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A3723440-E221-60EB-95DF-4778BB42E5D8}"/>
              </a:ext>
            </a:extLst>
          </p:cNvPr>
          <p:cNvSpPr/>
          <p:nvPr/>
        </p:nvSpPr>
        <p:spPr>
          <a:xfrm>
            <a:off x="2967091" y="2582506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3A230AC-BB78-674D-D482-A5FBFAE93460}"/>
              </a:ext>
            </a:extLst>
          </p:cNvPr>
          <p:cNvSpPr/>
          <p:nvPr/>
        </p:nvSpPr>
        <p:spPr>
          <a:xfrm>
            <a:off x="2237963" y="2600702"/>
            <a:ext cx="306000" cy="540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7A981F5C-DA07-AE42-BA90-FADF26BF8BA0}"/>
              </a:ext>
            </a:extLst>
          </p:cNvPr>
          <p:cNvSpPr/>
          <p:nvPr/>
        </p:nvSpPr>
        <p:spPr>
          <a:xfrm>
            <a:off x="3420351" y="2596144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411B6339-ECCA-F228-BE03-FA5002C77422}"/>
              </a:ext>
            </a:extLst>
          </p:cNvPr>
          <p:cNvSpPr/>
          <p:nvPr/>
        </p:nvSpPr>
        <p:spPr>
          <a:xfrm>
            <a:off x="2951511" y="2907121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58552CF-6E9E-535F-5275-B0BF84D0BBC4}"/>
              </a:ext>
            </a:extLst>
          </p:cNvPr>
          <p:cNvSpPr/>
          <p:nvPr/>
        </p:nvSpPr>
        <p:spPr>
          <a:xfrm>
            <a:off x="3313266" y="2980038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77B60E1-B48D-4A2A-1F42-6BD62E410CCB}"/>
              </a:ext>
            </a:extLst>
          </p:cNvPr>
          <p:cNvSpPr/>
          <p:nvPr/>
        </p:nvSpPr>
        <p:spPr>
          <a:xfrm>
            <a:off x="3286609" y="2687908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99F7943-9A15-C04E-1932-C15E146C3B7F}"/>
              </a:ext>
            </a:extLst>
          </p:cNvPr>
          <p:cNvCxnSpPr>
            <a:cxnSpLocks/>
            <a:stCxn id="144" idx="5"/>
            <a:endCxn id="148" idx="1"/>
          </p:cNvCxnSpPr>
          <p:nvPr/>
        </p:nvCxnSpPr>
        <p:spPr>
          <a:xfrm>
            <a:off x="3043911" y="2659326"/>
            <a:ext cx="282535" cy="33389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CC2754A-EE8E-957E-0942-68A5268C467E}"/>
              </a:ext>
            </a:extLst>
          </p:cNvPr>
          <p:cNvCxnSpPr>
            <a:cxnSpLocks/>
            <a:stCxn id="146" idx="2"/>
            <a:endCxn id="144" idx="6"/>
          </p:cNvCxnSpPr>
          <p:nvPr/>
        </p:nvCxnSpPr>
        <p:spPr>
          <a:xfrm flipH="1" flipV="1">
            <a:off x="3057091" y="2627506"/>
            <a:ext cx="363260" cy="1363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5A4C8BE-3CC3-1435-281D-19C94C5251FF}"/>
              </a:ext>
            </a:extLst>
          </p:cNvPr>
          <p:cNvCxnSpPr>
            <a:cxnSpLocks/>
            <a:stCxn id="148" idx="2"/>
            <a:endCxn id="147" idx="6"/>
          </p:cNvCxnSpPr>
          <p:nvPr/>
        </p:nvCxnSpPr>
        <p:spPr>
          <a:xfrm flipH="1" flipV="1">
            <a:off x="3041511" y="2952121"/>
            <a:ext cx="271755" cy="729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D68ACD80-B80D-FB89-9E1C-83F375A54FE5}"/>
              </a:ext>
            </a:extLst>
          </p:cNvPr>
          <p:cNvCxnSpPr>
            <a:cxnSpLocks/>
            <a:stCxn id="147" idx="7"/>
            <a:endCxn id="149" idx="3"/>
          </p:cNvCxnSpPr>
          <p:nvPr/>
        </p:nvCxnSpPr>
        <p:spPr>
          <a:xfrm flipV="1">
            <a:off x="3028331" y="2764728"/>
            <a:ext cx="271458" cy="15557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C5A420F3-3269-7D05-9129-362FF7156B2C}"/>
              </a:ext>
            </a:extLst>
          </p:cNvPr>
          <p:cNvSpPr/>
          <p:nvPr/>
        </p:nvSpPr>
        <p:spPr>
          <a:xfrm>
            <a:off x="2953253" y="3740286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42845FD-EA18-41A9-D595-CEDEC87BE1CE}"/>
              </a:ext>
            </a:extLst>
          </p:cNvPr>
          <p:cNvSpPr/>
          <p:nvPr/>
        </p:nvSpPr>
        <p:spPr>
          <a:xfrm>
            <a:off x="3406513" y="3750748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C5F1A72-7B29-670A-203A-B675EB4FCECE}"/>
              </a:ext>
            </a:extLst>
          </p:cNvPr>
          <p:cNvSpPr/>
          <p:nvPr/>
        </p:nvSpPr>
        <p:spPr>
          <a:xfrm>
            <a:off x="2937673" y="4061725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13C5F1-3C46-5F96-E27A-FDD880E8E8DF}"/>
              </a:ext>
            </a:extLst>
          </p:cNvPr>
          <p:cNvSpPr/>
          <p:nvPr/>
        </p:nvSpPr>
        <p:spPr>
          <a:xfrm>
            <a:off x="3299428" y="4134642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CF68BD1-8156-B3BB-1C7D-AFC14BE7438E}"/>
              </a:ext>
            </a:extLst>
          </p:cNvPr>
          <p:cNvSpPr/>
          <p:nvPr/>
        </p:nvSpPr>
        <p:spPr>
          <a:xfrm>
            <a:off x="3272771" y="3842512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FDA3408-14AF-9331-480C-DB5932E65437}"/>
              </a:ext>
            </a:extLst>
          </p:cNvPr>
          <p:cNvCxnSpPr>
            <a:cxnSpLocks/>
            <a:stCxn id="175" idx="4"/>
          </p:cNvCxnSpPr>
          <p:nvPr/>
        </p:nvCxnSpPr>
        <p:spPr>
          <a:xfrm>
            <a:off x="3317771" y="3932512"/>
            <a:ext cx="4338" cy="21530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4E7C9E6-FE1F-6432-90BD-5108C10A3E41}"/>
              </a:ext>
            </a:extLst>
          </p:cNvPr>
          <p:cNvCxnSpPr>
            <a:cxnSpLocks/>
            <a:stCxn id="172" idx="3"/>
            <a:endCxn id="175" idx="7"/>
          </p:cNvCxnSpPr>
          <p:nvPr/>
        </p:nvCxnSpPr>
        <p:spPr>
          <a:xfrm flipH="1">
            <a:off x="3349591" y="3827568"/>
            <a:ext cx="70102" cy="281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61C9F01-D1D3-61F6-170C-2CC13B85CACC}"/>
              </a:ext>
            </a:extLst>
          </p:cNvPr>
          <p:cNvCxnSpPr>
            <a:cxnSpLocks/>
            <a:stCxn id="174" idx="2"/>
            <a:endCxn id="173" idx="6"/>
          </p:cNvCxnSpPr>
          <p:nvPr/>
        </p:nvCxnSpPr>
        <p:spPr>
          <a:xfrm flipH="1" flipV="1">
            <a:off x="3027673" y="4106725"/>
            <a:ext cx="271755" cy="729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E087DC2-553F-2378-BC10-D759309AEABB}"/>
              </a:ext>
            </a:extLst>
          </p:cNvPr>
          <p:cNvCxnSpPr>
            <a:cxnSpLocks/>
            <a:stCxn id="173" idx="0"/>
            <a:endCxn id="171" idx="4"/>
          </p:cNvCxnSpPr>
          <p:nvPr/>
        </p:nvCxnSpPr>
        <p:spPr>
          <a:xfrm flipV="1">
            <a:off x="2982673" y="3830286"/>
            <a:ext cx="15580" cy="23143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3B7AC636-BFBB-5A29-78A4-B33AEE934340}"/>
              </a:ext>
            </a:extLst>
          </p:cNvPr>
          <p:cNvCxnSpPr>
            <a:cxnSpLocks/>
            <a:stCxn id="175" idx="2"/>
            <a:endCxn id="171" idx="6"/>
          </p:cNvCxnSpPr>
          <p:nvPr/>
        </p:nvCxnSpPr>
        <p:spPr>
          <a:xfrm flipH="1" flipV="1">
            <a:off x="3043253" y="3785286"/>
            <a:ext cx="229518" cy="10222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6C89681-9D29-AFFB-1755-0E0E395F73A1}"/>
              </a:ext>
            </a:extLst>
          </p:cNvPr>
          <p:cNvCxnSpPr>
            <a:cxnSpLocks/>
            <a:stCxn id="175" idx="3"/>
            <a:endCxn id="173" idx="7"/>
          </p:cNvCxnSpPr>
          <p:nvPr/>
        </p:nvCxnSpPr>
        <p:spPr>
          <a:xfrm flipH="1">
            <a:off x="3014493" y="3919332"/>
            <a:ext cx="271458" cy="15557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374488AC-DB86-6880-BA98-4AB586194FC9}"/>
              </a:ext>
            </a:extLst>
          </p:cNvPr>
          <p:cNvSpPr txBox="1"/>
          <p:nvPr/>
        </p:nvSpPr>
        <p:spPr>
          <a:xfrm>
            <a:off x="1858236" y="1845355"/>
            <a:ext cx="338611" cy="1238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b="1" dirty="0">
                <a:latin typeface="Helvetica" panose="020B0604020202020204" pitchFamily="34" charset="0"/>
                <a:cs typeface="Helvetica" panose="020B0604020202020204" pitchFamily="34" charset="0"/>
              </a:rPr>
              <a:t>Input, </a:t>
            </a:r>
            <a:r>
              <a:rPr lang="en-US" sz="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600" b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sz="600" b="1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F4A58BD-C60B-C74B-AFAF-826B703F6859}"/>
              </a:ext>
            </a:extLst>
          </p:cNvPr>
          <p:cNvSpPr txBox="1"/>
          <p:nvPr/>
        </p:nvSpPr>
        <p:spPr>
          <a:xfrm>
            <a:off x="3900202" y="1904990"/>
            <a:ext cx="1980692" cy="2736430"/>
          </a:xfrm>
          <a:prstGeom prst="roundRect">
            <a:avLst>
              <a:gd name="adj" fmla="val 4116"/>
            </a:avLst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6473CB6-BBF5-342C-77D2-5DB15544806E}"/>
              </a:ext>
            </a:extLst>
          </p:cNvPr>
          <p:cNvCxnSpPr>
            <a:cxnSpLocks/>
            <a:stCxn id="137" idx="3"/>
            <a:endCxn id="203" idx="1"/>
          </p:cNvCxnSpPr>
          <p:nvPr/>
        </p:nvCxnSpPr>
        <p:spPr>
          <a:xfrm>
            <a:off x="3804303" y="3273205"/>
            <a:ext cx="95899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14423E91-1AD9-3269-BF0E-70478E0B7156}"/>
              </a:ext>
            </a:extLst>
          </p:cNvPr>
          <p:cNvSpPr txBox="1"/>
          <p:nvPr/>
        </p:nvSpPr>
        <p:spPr>
          <a:xfrm>
            <a:off x="1855550" y="1551427"/>
            <a:ext cx="2567980" cy="1452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Aggregating the performance of k = 32 models comprising the ensemble</a:t>
            </a:r>
            <a:endParaRPr lang="en-US" sz="600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12" name="Chart 211">
                <a:extLst>
                  <a:ext uri="{FF2B5EF4-FFF2-40B4-BE49-F238E27FC236}">
                    <a16:creationId xmlns:a16="http://schemas.microsoft.com/office/drawing/2014/main" id="{A15CBDE8-AF48-F0AC-E66A-794463B39C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58164180"/>
                  </p:ext>
                </p:extLst>
              </p:nvPr>
            </p:nvGraphicFramePr>
            <p:xfrm>
              <a:off x="877507" y="4297931"/>
              <a:ext cx="439716" cy="51730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2"/>
              </a:graphicData>
            </a:graphic>
          </p:graphicFrame>
        </mc:Choice>
        <mc:Fallback xmlns="">
          <p:pic>
            <p:nvPicPr>
              <p:cNvPr id="212" name="Chart 211">
                <a:extLst>
                  <a:ext uri="{FF2B5EF4-FFF2-40B4-BE49-F238E27FC236}">
                    <a16:creationId xmlns:a16="http://schemas.microsoft.com/office/drawing/2014/main" id="{A15CBDE8-AF48-F0AC-E66A-794463B39C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7507" y="4297931"/>
                <a:ext cx="439716" cy="517309"/>
              </a:xfrm>
              <a:prstGeom prst="rect">
                <a:avLst/>
              </a:prstGeom>
            </p:spPr>
          </p:pic>
        </mc:Fallback>
      </mc:AlternateContent>
      <p:sp>
        <p:nvSpPr>
          <p:cNvPr id="229" name="TextBox 228">
            <a:extLst>
              <a:ext uri="{FF2B5EF4-FFF2-40B4-BE49-F238E27FC236}">
                <a16:creationId xmlns:a16="http://schemas.microsoft.com/office/drawing/2014/main" id="{3F136F37-2331-2FEC-59D4-E159D73FFC47}"/>
              </a:ext>
            </a:extLst>
          </p:cNvPr>
          <p:cNvSpPr txBox="1"/>
          <p:nvPr/>
        </p:nvSpPr>
        <p:spPr>
          <a:xfrm>
            <a:off x="408010" y="1551152"/>
            <a:ext cx="1204507" cy="1781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Specify Date</a:t>
            </a:r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 (Month, Date, Year)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C7D103BB-9095-53EE-424C-A1A5C4635A4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24283" y="1732444"/>
            <a:ext cx="0" cy="123872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0F2B49D5-FCF3-05C7-395D-91341D694699}"/>
              </a:ext>
            </a:extLst>
          </p:cNvPr>
          <p:cNvSpPr txBox="1"/>
          <p:nvPr/>
        </p:nvSpPr>
        <p:spPr>
          <a:xfrm>
            <a:off x="6506732" y="-1514168"/>
            <a:ext cx="67416" cy="4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lIns="0" tIns="0" rIns="0" bIns="0" anchor="ctr" anchorCtr="0">
            <a:noAutofit/>
          </a:bodyPr>
          <a:lstStyle/>
          <a:p>
            <a:pPr algn="ctr"/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800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02C6598-E5B1-EA96-E626-EA93DEF713DA}"/>
              </a:ext>
            </a:extLst>
          </p:cNvPr>
          <p:cNvSpPr txBox="1"/>
          <p:nvPr/>
        </p:nvSpPr>
        <p:spPr>
          <a:xfrm>
            <a:off x="6821444" y="-1516640"/>
            <a:ext cx="67416" cy="4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lIns="0" tIns="0" rIns="0" bIns="0" anchor="ctr" anchorCtr="0">
            <a:noAutofit/>
          </a:bodyPr>
          <a:lstStyle/>
          <a:p>
            <a:pPr algn="ctr"/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800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dirty="0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075C1B4-94AF-7F91-BC1F-F1C4794EC1E8}"/>
              </a:ext>
            </a:extLst>
          </p:cNvPr>
          <p:cNvGrpSpPr/>
          <p:nvPr/>
        </p:nvGrpSpPr>
        <p:grpSpPr>
          <a:xfrm>
            <a:off x="4020514" y="2105066"/>
            <a:ext cx="1757188" cy="2457778"/>
            <a:chOff x="4084014" y="1340817"/>
            <a:chExt cx="1757188" cy="245777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9FD2FC2-6913-8206-CE78-375C98A3E657}"/>
                </a:ext>
              </a:extLst>
            </p:cNvPr>
            <p:cNvSpPr/>
            <p:nvPr/>
          </p:nvSpPr>
          <p:spPr>
            <a:xfrm>
              <a:off x="4084014" y="1986887"/>
              <a:ext cx="1757188" cy="1370676"/>
            </a:xfrm>
            <a:prstGeom prst="roundRect">
              <a:avLst>
                <a:gd name="adj" fmla="val 6843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A0041F-430F-6343-96AE-F912ACAB25F6}"/>
                </a:ext>
              </a:extLst>
            </p:cNvPr>
            <p:cNvSpPr txBox="1"/>
            <p:nvPr/>
          </p:nvSpPr>
          <p:spPr>
            <a:xfrm>
              <a:off x="4163053" y="1340817"/>
              <a:ext cx="180000" cy="126000"/>
            </a:xfrm>
            <a:prstGeom prst="parallelogram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6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</a:t>
              </a:r>
              <a:r>
                <a:rPr lang="en-US" sz="600" b="1" baseline="-25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k</a:t>
              </a:r>
              <a:endParaRPr lang="en-US" sz="600" b="1" i="1" baseline="-25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44F1B2-78E9-AC81-1273-39860DFE947D}"/>
                </a:ext>
              </a:extLst>
            </p:cNvPr>
            <p:cNvSpPr txBox="1"/>
            <p:nvPr/>
          </p:nvSpPr>
          <p:spPr>
            <a:xfrm>
              <a:off x="4794939" y="1340817"/>
              <a:ext cx="180000" cy="126000"/>
            </a:xfrm>
            <a:prstGeom prst="parallelogram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6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G</a:t>
              </a:r>
              <a:r>
                <a:rPr lang="en-US" sz="600" b="1" baseline="-25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k</a:t>
              </a:r>
              <a:endParaRPr lang="en-US" sz="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69B092-267A-592D-0849-5C26A8300EED}"/>
                </a:ext>
              </a:extLst>
            </p:cNvPr>
            <p:cNvSpPr txBox="1"/>
            <p:nvPr/>
          </p:nvSpPr>
          <p:spPr>
            <a:xfrm>
              <a:off x="4666788" y="1580091"/>
              <a:ext cx="405685" cy="12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Normalize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3F0CDA-1F4C-5832-FAF8-036513D3ED30}"/>
                </a:ext>
              </a:extLst>
            </p:cNvPr>
            <p:cNvSpPr txBox="1"/>
            <p:nvPr/>
          </p:nvSpPr>
          <p:spPr>
            <a:xfrm>
              <a:off x="4401115" y="2073192"/>
              <a:ext cx="388928" cy="1152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Propagation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127498-AFE0-F1AE-0E7B-39A0083EC374}"/>
                </a:ext>
              </a:extLst>
            </p:cNvPr>
            <p:cNvSpPr txBox="1"/>
            <p:nvPr/>
          </p:nvSpPr>
          <p:spPr>
            <a:xfrm>
              <a:off x="4396353" y="2273229"/>
              <a:ext cx="398452" cy="17488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Activation</a:t>
              </a:r>
              <a:b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Function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12578B-8848-DF7F-6701-755E1B48CF58}"/>
                </a:ext>
              </a:extLst>
            </p:cNvPr>
            <p:cNvSpPr txBox="1"/>
            <p:nvPr/>
          </p:nvSpPr>
          <p:spPr>
            <a:xfrm>
              <a:off x="4163053" y="2536959"/>
              <a:ext cx="514776" cy="1152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Addition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76FE48-23CF-3A47-FEC0-04D065A06761}"/>
                </a:ext>
              </a:extLst>
            </p:cNvPr>
            <p:cNvSpPr txBox="1"/>
            <p:nvPr/>
          </p:nvSpPr>
          <p:spPr>
            <a:xfrm>
              <a:off x="4198224" y="3110382"/>
              <a:ext cx="444431" cy="1152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Propagation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842346-901B-96F0-50F7-8A83E76828EF}"/>
                </a:ext>
              </a:extLst>
            </p:cNvPr>
            <p:cNvSpPr txBox="1"/>
            <p:nvPr/>
          </p:nvSpPr>
          <p:spPr>
            <a:xfrm>
              <a:off x="4501143" y="3683331"/>
              <a:ext cx="444431" cy="115264"/>
            </a:xfrm>
            <a:prstGeom prst="parallelogram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Predictions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D61327-045C-B66D-2FC9-6C31572B79B6}"/>
                </a:ext>
              </a:extLst>
            </p:cNvPr>
            <p:cNvSpPr txBox="1"/>
            <p:nvPr/>
          </p:nvSpPr>
          <p:spPr>
            <a:xfrm>
              <a:off x="4790043" y="3110891"/>
              <a:ext cx="444431" cy="1152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Regularize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281AF1-0E6D-591C-823D-0CBF29F54E5F}"/>
                </a:ext>
              </a:extLst>
            </p:cNvPr>
            <p:cNvSpPr txBox="1"/>
            <p:nvPr/>
          </p:nvSpPr>
          <p:spPr>
            <a:xfrm>
              <a:off x="5175500" y="1340817"/>
              <a:ext cx="612000" cy="126000"/>
            </a:xfrm>
            <a:prstGeom prst="parallelogram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Initialized Weight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F49506-B8FF-614B-BAAD-D933223D53FE}"/>
                </a:ext>
              </a:extLst>
            </p:cNvPr>
            <p:cNvSpPr txBox="1"/>
            <p:nvPr/>
          </p:nvSpPr>
          <p:spPr>
            <a:xfrm>
              <a:off x="5227079" y="3683331"/>
              <a:ext cx="508842" cy="115264"/>
            </a:xfrm>
            <a:prstGeom prst="parallelogram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Final Weight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6610BB-886D-E017-5DCC-AFB961BEAA26}"/>
                </a:ext>
              </a:extLst>
            </p:cNvPr>
            <p:cNvSpPr txBox="1"/>
            <p:nvPr/>
          </p:nvSpPr>
          <p:spPr>
            <a:xfrm>
              <a:off x="5175500" y="1928675"/>
              <a:ext cx="612000" cy="1152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Optimizing Weight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6FF0EA6-1D76-DB6B-C22E-7DBF47C0E391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>
              <a:off x="4869189" y="1466817"/>
              <a:ext cx="442" cy="113274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2AF28AA-894F-BD7C-E0E5-78C093C88B51}"/>
                </a:ext>
              </a:extLst>
            </p:cNvPr>
            <p:cNvCxnSpPr>
              <a:cxnSpLocks/>
            </p:cNvCxnSpPr>
            <p:nvPr/>
          </p:nvCxnSpPr>
          <p:spPr>
            <a:xfrm>
              <a:off x="4595579" y="1804917"/>
              <a:ext cx="0" cy="268275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E074902-4C78-FBBA-460B-8309EA0DA6FD}"/>
                </a:ext>
              </a:extLst>
            </p:cNvPr>
            <p:cNvCxnSpPr>
              <a:cxnSpLocks/>
              <a:stCxn id="34" idx="3"/>
              <a:endCxn id="79" idx="0"/>
            </p:cNvCxnSpPr>
            <p:nvPr/>
          </p:nvCxnSpPr>
          <p:spPr>
            <a:xfrm>
              <a:off x="4237303" y="1466817"/>
              <a:ext cx="0" cy="2311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3DF46C-ADB0-971A-902F-0065E36F103D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4869631" y="1706091"/>
              <a:ext cx="0" cy="988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C985858-81C3-2F3F-BF32-66E3AA56C5EB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4595579" y="2188456"/>
              <a:ext cx="0" cy="84773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16FA2C6-9A49-DAF2-4AAA-531BBD6AA659}"/>
                </a:ext>
              </a:extLst>
            </p:cNvPr>
            <p:cNvCxnSpPr>
              <a:cxnSpLocks/>
            </p:cNvCxnSpPr>
            <p:nvPr/>
          </p:nvCxnSpPr>
          <p:spPr>
            <a:xfrm>
              <a:off x="4593939" y="2448110"/>
              <a:ext cx="0" cy="84773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7ACC2611-1116-0083-5723-98D1E1B0ABA9}"/>
                </a:ext>
              </a:extLst>
            </p:cNvPr>
            <p:cNvCxnSpPr>
              <a:cxnSpLocks/>
              <a:stCxn id="88" idx="3"/>
              <a:endCxn id="37" idx="3"/>
            </p:cNvCxnSpPr>
            <p:nvPr/>
          </p:nvCxnSpPr>
          <p:spPr>
            <a:xfrm flipV="1">
              <a:off x="4677828" y="2130824"/>
              <a:ext cx="112215" cy="748447"/>
            </a:xfrm>
            <a:prstGeom prst="bentConnector3">
              <a:avLst>
                <a:gd name="adj1" fmla="val 303716"/>
              </a:avLst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76AF0BA-BBD3-B36A-F37D-865E68AAD432}"/>
                </a:ext>
              </a:extLst>
            </p:cNvPr>
            <p:cNvSpPr txBox="1"/>
            <p:nvPr/>
          </p:nvSpPr>
          <p:spPr>
            <a:xfrm>
              <a:off x="4129303" y="1697975"/>
              <a:ext cx="216000" cy="216000"/>
            </a:xfrm>
            <a:prstGeom prst="diamon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start?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1029E34-1B48-7390-5594-63350C813B38}"/>
                </a:ext>
              </a:extLst>
            </p:cNvPr>
            <p:cNvCxnSpPr>
              <a:cxnSpLocks/>
              <a:endCxn id="79" idx="3"/>
            </p:cNvCxnSpPr>
            <p:nvPr/>
          </p:nvCxnSpPr>
          <p:spPr>
            <a:xfrm flipH="1">
              <a:off x="4345303" y="1805975"/>
              <a:ext cx="1136197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08B2CF6-E57F-C583-FA65-3AAA320B2C3E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4237303" y="1913975"/>
              <a:ext cx="0" cy="618908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DB8DB9-F60B-BF40-6809-2798351CED4A}"/>
                </a:ext>
              </a:extLst>
            </p:cNvPr>
            <p:cNvSpPr txBox="1"/>
            <p:nvPr/>
          </p:nvSpPr>
          <p:spPr>
            <a:xfrm>
              <a:off x="4207628" y="1692701"/>
              <a:ext cx="405685" cy="12600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yes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3DBE6FB-0B81-F39B-D2E6-491358CC069B}"/>
                </a:ext>
              </a:extLst>
            </p:cNvPr>
            <p:cNvSpPr txBox="1"/>
            <p:nvPr/>
          </p:nvSpPr>
          <p:spPr>
            <a:xfrm>
              <a:off x="4084014" y="1878887"/>
              <a:ext cx="405685" cy="12600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no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1249B72-D8DF-76AB-D2C9-DAC9FE8E1A9E}"/>
                </a:ext>
              </a:extLst>
            </p:cNvPr>
            <p:cNvSpPr txBox="1"/>
            <p:nvPr/>
          </p:nvSpPr>
          <p:spPr>
            <a:xfrm>
              <a:off x="4163052" y="2738263"/>
              <a:ext cx="514776" cy="282015"/>
            </a:xfrm>
            <a:prstGeom prst="diamon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perform </a:t>
              </a:r>
              <a:b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5 times?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FAA0657-EA18-5C99-2284-8001908C2EB2}"/>
                </a:ext>
              </a:extLst>
            </p:cNvPr>
            <p:cNvCxnSpPr>
              <a:cxnSpLocks/>
              <a:stCxn id="39" idx="2"/>
              <a:endCxn id="88" idx="0"/>
            </p:cNvCxnSpPr>
            <p:nvPr/>
          </p:nvCxnSpPr>
          <p:spPr>
            <a:xfrm flipH="1">
              <a:off x="4420440" y="2652223"/>
              <a:ext cx="1" cy="8604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7372B66-7239-6D72-4466-2971722F1A2E}"/>
                </a:ext>
              </a:extLst>
            </p:cNvPr>
            <p:cNvSpPr txBox="1"/>
            <p:nvPr/>
          </p:nvSpPr>
          <p:spPr>
            <a:xfrm>
              <a:off x="4518022" y="2773878"/>
              <a:ext cx="405685" cy="12600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no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559D47-C4B4-35C2-6F59-B89574EADB34}"/>
                </a:ext>
              </a:extLst>
            </p:cNvPr>
            <p:cNvSpPr txBox="1"/>
            <p:nvPr/>
          </p:nvSpPr>
          <p:spPr>
            <a:xfrm>
              <a:off x="4454529" y="2999355"/>
              <a:ext cx="130938" cy="9630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yes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DE6F8E3-DCB4-4480-3C1B-E86096ACBBD6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>
              <a:off x="5481500" y="1466817"/>
              <a:ext cx="0" cy="3381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788AAA4-8611-1D4B-1E8D-18E82CDA9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1280" y="3020278"/>
              <a:ext cx="1" cy="8604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6769D94-5C50-438B-6224-0B4A1D4124B3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4642655" y="3168014"/>
              <a:ext cx="147388" cy="509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B8F0C76-F657-9E72-253F-E7222CE8C838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4723359" y="3309925"/>
              <a:ext cx="0" cy="373406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A4C1812-62FA-EE09-2EDC-02D011909FF2}"/>
                </a:ext>
              </a:extLst>
            </p:cNvPr>
            <p:cNvCxnSpPr>
              <a:cxnSpLocks/>
              <a:stCxn id="54" idx="2"/>
              <a:endCxn id="45" idx="0"/>
            </p:cNvCxnSpPr>
            <p:nvPr/>
          </p:nvCxnSpPr>
          <p:spPr>
            <a:xfrm>
              <a:off x="5481500" y="2043939"/>
              <a:ext cx="0" cy="1639392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FF4A735-0BBE-7E8D-0524-B493E860F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0439" y="3312942"/>
              <a:ext cx="59464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0848B52-FB25-E0F9-7F1B-14540DE0F6D7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4420439" y="3225646"/>
              <a:ext cx="1" cy="8427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C09DB9C-1E50-A5D4-7E6F-80659E8A9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5363" y="3227404"/>
              <a:ext cx="1" cy="8427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86B2B7E-5E5A-0DA0-3007-E9B3D57ECC64}"/>
              </a:ext>
            </a:extLst>
          </p:cNvPr>
          <p:cNvCxnSpPr>
            <a:cxnSpLocks/>
          </p:cNvCxnSpPr>
          <p:nvPr/>
        </p:nvCxnSpPr>
        <p:spPr>
          <a:xfrm>
            <a:off x="2391319" y="2355294"/>
            <a:ext cx="0" cy="77209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EC5C195-C5A8-55BC-4288-C8EFDD28F64D}"/>
              </a:ext>
            </a:extLst>
          </p:cNvPr>
          <p:cNvCxnSpPr>
            <a:cxnSpLocks/>
            <a:stCxn id="145" idx="3"/>
            <a:endCxn id="144" idx="2"/>
          </p:cNvCxnSpPr>
          <p:nvPr/>
        </p:nvCxnSpPr>
        <p:spPr>
          <a:xfrm flipV="1">
            <a:off x="2543963" y="2627506"/>
            <a:ext cx="423128" cy="196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8228AEA9-7DC1-C78C-F468-1B2C7870C9BE}"/>
              </a:ext>
            </a:extLst>
          </p:cNvPr>
          <p:cNvSpPr txBox="1"/>
          <p:nvPr/>
        </p:nvSpPr>
        <p:spPr>
          <a:xfrm>
            <a:off x="4078543" y="1843898"/>
            <a:ext cx="412120" cy="1238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b="1" dirty="0">
                <a:latin typeface="Helvetica" panose="020B0604020202020204" pitchFamily="34" charset="0"/>
                <a:cs typeface="Helvetica" panose="020B0604020202020204" pitchFamily="34" charset="0"/>
              </a:rPr>
              <a:t>Model, M</a:t>
            </a:r>
            <a:r>
              <a:rPr lang="en-US" sz="600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sz="600" b="1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A9C50-B770-B36F-F0AA-E8C5AEA16D5E}"/>
              </a:ext>
            </a:extLst>
          </p:cNvPr>
          <p:cNvCxnSpPr>
            <a:cxnSpLocks/>
          </p:cNvCxnSpPr>
          <p:nvPr/>
        </p:nvCxnSpPr>
        <p:spPr>
          <a:xfrm flipH="1">
            <a:off x="1830564" y="3025037"/>
            <a:ext cx="5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927C3B3-159E-2678-D449-46E7DB6FA06F}"/>
              </a:ext>
            </a:extLst>
          </p:cNvPr>
          <p:cNvCxnSpPr>
            <a:cxnSpLocks/>
          </p:cNvCxnSpPr>
          <p:nvPr/>
        </p:nvCxnSpPr>
        <p:spPr>
          <a:xfrm flipH="1">
            <a:off x="1339845" y="4720386"/>
            <a:ext cx="3320014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3DF1AFA-39A2-2389-8EBC-0C64B15810D1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4659859" y="4562844"/>
            <a:ext cx="0" cy="15754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433FB950-95C7-824B-1335-762B8ED8770A}"/>
              </a:ext>
            </a:extLst>
          </p:cNvPr>
          <p:cNvSpPr txBox="1"/>
          <p:nvPr/>
        </p:nvSpPr>
        <p:spPr>
          <a:xfrm>
            <a:off x="395630" y="3211269"/>
            <a:ext cx="640302" cy="1238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Susceptibility Map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9903D9C-4B13-02A7-82F1-6791904AAAFE}"/>
              </a:ext>
            </a:extLst>
          </p:cNvPr>
          <p:cNvSpPr txBox="1"/>
          <p:nvPr/>
        </p:nvSpPr>
        <p:spPr>
          <a:xfrm>
            <a:off x="494964" y="4470215"/>
            <a:ext cx="640302" cy="17030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Distribution of</a:t>
            </a:r>
            <a:b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32 predictions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54968CE-B6FA-8589-B20F-BC07FF1881DC}"/>
              </a:ext>
            </a:extLst>
          </p:cNvPr>
          <p:cNvCxnSpPr>
            <a:cxnSpLocks/>
          </p:cNvCxnSpPr>
          <p:nvPr/>
        </p:nvCxnSpPr>
        <p:spPr>
          <a:xfrm>
            <a:off x="1087054" y="4205590"/>
            <a:ext cx="0" cy="529637"/>
          </a:xfrm>
          <a:prstGeom prst="line">
            <a:avLst/>
          </a:prstGeom>
          <a:ln w="12700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1A16079A-A0D1-B781-2DB4-70FCC29C4FAD}"/>
              </a:ext>
            </a:extLst>
          </p:cNvPr>
          <p:cNvSpPr txBox="1"/>
          <p:nvPr/>
        </p:nvSpPr>
        <p:spPr>
          <a:xfrm>
            <a:off x="957071" y="4002406"/>
            <a:ext cx="463408" cy="17030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</a:p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(50</a:t>
            </a:r>
            <a:r>
              <a:rPr lang="en-US" sz="500" i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-percentile)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5A42EAC-CA72-05F8-F63C-37607AC77A8D}"/>
              </a:ext>
            </a:extLst>
          </p:cNvPr>
          <p:cNvSpPr txBox="1"/>
          <p:nvPr/>
        </p:nvSpPr>
        <p:spPr>
          <a:xfrm>
            <a:off x="3987568" y="4214653"/>
            <a:ext cx="1337467" cy="1152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Inverse Logit – to transform values to be [0,1]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591F9D-6A2F-8B23-0F21-3DE66F5B141E}"/>
              </a:ext>
            </a:extLst>
          </p:cNvPr>
          <p:cNvSpPr txBox="1"/>
          <p:nvPr/>
        </p:nvSpPr>
        <p:spPr>
          <a:xfrm rot="16200000">
            <a:off x="4564153" y="3216281"/>
            <a:ext cx="640302" cy="17030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39609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Rectangle 1079">
            <a:extLst>
              <a:ext uri="{FF2B5EF4-FFF2-40B4-BE49-F238E27FC236}">
                <a16:creationId xmlns:a16="http://schemas.microsoft.com/office/drawing/2014/main" id="{F7E43072-2D8D-1725-B5C0-9CD90D46B080}"/>
              </a:ext>
            </a:extLst>
          </p:cNvPr>
          <p:cNvSpPr/>
          <p:nvPr/>
        </p:nvSpPr>
        <p:spPr>
          <a:xfrm>
            <a:off x="516727" y="1771649"/>
            <a:ext cx="3129616" cy="1933575"/>
          </a:xfrm>
          <a:prstGeom prst="rect">
            <a:avLst/>
          </a:prstGeom>
          <a:noFill/>
          <a:ln w="9525">
            <a:solidFill>
              <a:srgbClr val="7FCFF8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E4B08AF-4B19-9A79-15B7-4AD29A7A6D95}"/>
              </a:ext>
            </a:extLst>
          </p:cNvPr>
          <p:cNvSpPr/>
          <p:nvPr/>
        </p:nvSpPr>
        <p:spPr>
          <a:xfrm>
            <a:off x="4080220" y="2490072"/>
            <a:ext cx="648000" cy="64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341B27-5788-0925-B04B-AB6C9E3B9B03}"/>
              </a:ext>
            </a:extLst>
          </p:cNvPr>
          <p:cNvSpPr/>
          <p:nvPr/>
        </p:nvSpPr>
        <p:spPr>
          <a:xfrm>
            <a:off x="350563" y="1233488"/>
            <a:ext cx="5760000" cy="2828925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67E6-9122-A13C-1566-2469331BA711}"/>
              </a:ext>
            </a:extLst>
          </p:cNvPr>
          <p:cNvSpPr txBox="1"/>
          <p:nvPr/>
        </p:nvSpPr>
        <p:spPr>
          <a:xfrm>
            <a:off x="516728" y="1822763"/>
            <a:ext cx="3118724" cy="165036"/>
          </a:xfrm>
          <a:prstGeom prst="rect">
            <a:avLst/>
          </a:prstGeom>
          <a:noFill/>
          <a:ln w="6350">
            <a:noFill/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Supervised Ensemble Graph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EF65A-1F40-D9CB-B064-2A98BBA7E5A3}"/>
              </a:ext>
            </a:extLst>
          </p:cNvPr>
          <p:cNvSpPr txBox="1"/>
          <p:nvPr/>
        </p:nvSpPr>
        <p:spPr>
          <a:xfrm>
            <a:off x="3950125" y="1825121"/>
            <a:ext cx="2013323" cy="165036"/>
          </a:xfrm>
          <a:prstGeom prst="rect">
            <a:avLst/>
          </a:prstGeom>
          <a:noFill/>
          <a:ln w="6350">
            <a:noFill/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Unsupervised Spectral Graph Clustering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1C69374-737E-D08B-83A1-538FDD1556C8}"/>
              </a:ext>
            </a:extLst>
          </p:cNvPr>
          <p:cNvSpPr/>
          <p:nvPr/>
        </p:nvSpPr>
        <p:spPr>
          <a:xfrm>
            <a:off x="783065" y="2616356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AE9A81-35A4-C4F5-905F-6AC6F8F9B94B}"/>
              </a:ext>
            </a:extLst>
          </p:cNvPr>
          <p:cNvSpPr/>
          <p:nvPr/>
        </p:nvSpPr>
        <p:spPr>
          <a:xfrm>
            <a:off x="1118945" y="2468601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8155C3-2201-C504-DE92-6DEDB307922F}"/>
              </a:ext>
            </a:extLst>
          </p:cNvPr>
          <p:cNvSpPr/>
          <p:nvPr/>
        </p:nvSpPr>
        <p:spPr>
          <a:xfrm>
            <a:off x="743573" y="2890603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BA4B24-3948-214D-5B64-6E166F6923B3}"/>
              </a:ext>
            </a:extLst>
          </p:cNvPr>
          <p:cNvSpPr/>
          <p:nvPr/>
        </p:nvSpPr>
        <p:spPr>
          <a:xfrm>
            <a:off x="1029128" y="2912720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5169880-6D16-9BE6-67D0-364E797463B5}"/>
              </a:ext>
            </a:extLst>
          </p:cNvPr>
          <p:cNvSpPr/>
          <p:nvPr/>
        </p:nvSpPr>
        <p:spPr>
          <a:xfrm>
            <a:off x="1002471" y="2620590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95E2740A-08E1-5277-7042-DBB99E36BDAC}"/>
              </a:ext>
            </a:extLst>
          </p:cNvPr>
          <p:cNvSpPr/>
          <p:nvPr/>
        </p:nvSpPr>
        <p:spPr>
          <a:xfrm rot="20700000">
            <a:off x="1449067" y="2397341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5C955D21-4E8A-DBAF-C8D8-D2E5198DA8A7}"/>
              </a:ext>
            </a:extLst>
          </p:cNvPr>
          <p:cNvSpPr/>
          <p:nvPr/>
        </p:nvSpPr>
        <p:spPr>
          <a:xfrm rot="900000">
            <a:off x="1447190" y="3182906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93D7BD-4AFD-FE90-092A-2A8C5A1EEE4D}"/>
              </a:ext>
            </a:extLst>
          </p:cNvPr>
          <p:cNvSpPr/>
          <p:nvPr/>
        </p:nvSpPr>
        <p:spPr>
          <a:xfrm>
            <a:off x="3066064" y="2669673"/>
            <a:ext cx="90000" cy="90000"/>
          </a:xfrm>
          <a:prstGeom prst="ellipse">
            <a:avLst/>
          </a:prstGeom>
          <a:solidFill>
            <a:srgbClr val="FF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EBEA9EF-39CE-70FE-2C86-13F8FB4617F5}"/>
              </a:ext>
            </a:extLst>
          </p:cNvPr>
          <p:cNvSpPr/>
          <p:nvPr/>
        </p:nvSpPr>
        <p:spPr>
          <a:xfrm>
            <a:off x="3401944" y="2521918"/>
            <a:ext cx="90000" cy="9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D7F79E-5325-31C0-B92A-4AD7EA15AE33}"/>
              </a:ext>
            </a:extLst>
          </p:cNvPr>
          <p:cNvSpPr/>
          <p:nvPr/>
        </p:nvSpPr>
        <p:spPr>
          <a:xfrm>
            <a:off x="3026572" y="2943920"/>
            <a:ext cx="90000" cy="9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781F48E-C46B-F79A-2E48-2122CAA60F5E}"/>
              </a:ext>
            </a:extLst>
          </p:cNvPr>
          <p:cNvSpPr/>
          <p:nvPr/>
        </p:nvSpPr>
        <p:spPr>
          <a:xfrm>
            <a:off x="3312127" y="2966037"/>
            <a:ext cx="90000" cy="9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F482136-0E82-5634-1E2E-11917AB6FF84}"/>
              </a:ext>
            </a:extLst>
          </p:cNvPr>
          <p:cNvSpPr/>
          <p:nvPr/>
        </p:nvSpPr>
        <p:spPr>
          <a:xfrm>
            <a:off x="3285470" y="2673907"/>
            <a:ext cx="90000" cy="90000"/>
          </a:xfrm>
          <a:prstGeom prst="ellipse">
            <a:avLst/>
          </a:prstGeom>
          <a:solidFill>
            <a:srgbClr val="31B2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559C7F-B9A5-FAE3-032F-A456F854E893}"/>
              </a:ext>
            </a:extLst>
          </p:cNvPr>
          <p:cNvSpPr txBox="1"/>
          <p:nvPr/>
        </p:nvSpPr>
        <p:spPr>
          <a:xfrm>
            <a:off x="2958218" y="2116186"/>
            <a:ext cx="552864" cy="29665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Predicted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Susceptibility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Values</a:t>
            </a:r>
            <a:endParaRPr lang="en-US" sz="600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BF94B-F717-5469-FF5F-703D04152F91}"/>
              </a:ext>
            </a:extLst>
          </p:cNvPr>
          <p:cNvSpPr txBox="1"/>
          <p:nvPr/>
        </p:nvSpPr>
        <p:spPr>
          <a:xfrm>
            <a:off x="481936" y="2180679"/>
            <a:ext cx="94562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Randomly sampled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point from the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017F6-82DF-0A45-6309-2A029A1826A6}"/>
              </a:ext>
            </a:extLst>
          </p:cNvPr>
          <p:cNvSpPr txBox="1"/>
          <p:nvPr/>
        </p:nvSpPr>
        <p:spPr>
          <a:xfrm>
            <a:off x="562426" y="3198511"/>
            <a:ext cx="658666" cy="34009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(each point has a</a:t>
            </a:r>
            <a:b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feature vector and</a:t>
            </a:r>
            <a:b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geographical location</a:t>
            </a:r>
          </a:p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information)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817AF-4B98-827E-AEEE-C7C1B009FCEF}"/>
              </a:ext>
            </a:extLst>
          </p:cNvPr>
          <p:cNvSpPr txBox="1"/>
          <p:nvPr/>
        </p:nvSpPr>
        <p:spPr>
          <a:xfrm>
            <a:off x="2885664" y="2801395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(95%)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915E8C-41A4-8110-8A15-100CF5753511}"/>
              </a:ext>
            </a:extLst>
          </p:cNvPr>
          <p:cNvSpPr txBox="1"/>
          <p:nvPr/>
        </p:nvSpPr>
        <p:spPr>
          <a:xfrm>
            <a:off x="2919810" y="2519984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(70%)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E4F8FF-62D4-74ED-497B-8F6082D9C3F6}"/>
              </a:ext>
            </a:extLst>
          </p:cNvPr>
          <p:cNvSpPr txBox="1"/>
          <p:nvPr/>
        </p:nvSpPr>
        <p:spPr>
          <a:xfrm>
            <a:off x="3262323" y="2720676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(30%)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6C7314-7693-1422-8AD8-8192B548F37E}"/>
              </a:ext>
            </a:extLst>
          </p:cNvPr>
          <p:cNvSpPr txBox="1"/>
          <p:nvPr/>
        </p:nvSpPr>
        <p:spPr>
          <a:xfrm>
            <a:off x="3340830" y="2991014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(50%)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3CE7B8-B4CD-0D46-460F-430E6292E9EC}"/>
              </a:ext>
            </a:extLst>
          </p:cNvPr>
          <p:cNvSpPr txBox="1"/>
          <p:nvPr/>
        </p:nvSpPr>
        <p:spPr>
          <a:xfrm>
            <a:off x="3178630" y="2466048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(60%)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EDCA076-C8F2-01D4-3E4F-CF27486ACE54}"/>
              </a:ext>
            </a:extLst>
          </p:cNvPr>
          <p:cNvSpPr/>
          <p:nvPr/>
        </p:nvSpPr>
        <p:spPr>
          <a:xfrm>
            <a:off x="3727270" y="2752744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B017E07-43C7-4D5C-B931-870CD8FC97E8}"/>
              </a:ext>
            </a:extLst>
          </p:cNvPr>
          <p:cNvSpPr/>
          <p:nvPr/>
        </p:nvSpPr>
        <p:spPr>
          <a:xfrm rot="900000">
            <a:off x="2603981" y="2404693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5D08D3A-A199-DBCE-3EA0-91C0A9204730}"/>
              </a:ext>
            </a:extLst>
          </p:cNvPr>
          <p:cNvSpPr/>
          <p:nvPr/>
        </p:nvSpPr>
        <p:spPr>
          <a:xfrm rot="20700000">
            <a:off x="2603982" y="3182906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501BE7AF-EC4D-2FBE-FC0D-7E4A36939606}"/>
              </a:ext>
            </a:extLst>
          </p:cNvPr>
          <p:cNvGrpSpPr/>
          <p:nvPr/>
        </p:nvGrpSpPr>
        <p:grpSpPr>
          <a:xfrm>
            <a:off x="1628522" y="2015310"/>
            <a:ext cx="945629" cy="1584346"/>
            <a:chOff x="1628522" y="2060789"/>
            <a:chExt cx="945629" cy="15843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4A9ACF-CA74-93B7-C6B6-DB597387E10B}"/>
                </a:ext>
              </a:extLst>
            </p:cNvPr>
            <p:cNvSpPr txBox="1"/>
            <p:nvPr/>
          </p:nvSpPr>
          <p:spPr>
            <a:xfrm>
              <a:off x="1628522" y="2060789"/>
              <a:ext cx="945629" cy="108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600" dirty="0">
                  <a:latin typeface="Helvetica" panose="020B0604020202020204" pitchFamily="34" charset="0"/>
                  <a:cs typeface="Helvetica" panose="020B0604020202020204" pitchFamily="34" charset="0"/>
                </a:rPr>
                <a:t>Attribute-aware Graph</a:t>
              </a:r>
              <a:endParaRPr lang="en-US" sz="600" i="1" baseline="-25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6DE85-3444-978F-E59F-2548B07B0B14}"/>
                </a:ext>
              </a:extLst>
            </p:cNvPr>
            <p:cNvSpPr txBox="1"/>
            <p:nvPr/>
          </p:nvSpPr>
          <p:spPr>
            <a:xfrm>
              <a:off x="1649611" y="2880394"/>
              <a:ext cx="894735" cy="108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600" dirty="0">
                  <a:latin typeface="Helvetica" panose="020B0604020202020204" pitchFamily="34" charset="0"/>
                  <a:cs typeface="Helvetica" panose="020B0604020202020204" pitchFamily="34" charset="0"/>
                </a:rPr>
                <a:t>Neighborhood-aware Graph</a:t>
              </a:r>
              <a:endParaRPr lang="en-US" sz="600" i="1" baseline="-25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98B113-5D4A-9FED-3B47-01396154D859}"/>
                </a:ext>
              </a:extLst>
            </p:cNvPr>
            <p:cNvSpPr/>
            <p:nvPr/>
          </p:nvSpPr>
          <p:spPr>
            <a:xfrm>
              <a:off x="1954820" y="2358438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23CAA1-94CE-9F98-49D8-CEF048E792DE}"/>
                </a:ext>
              </a:extLst>
            </p:cNvPr>
            <p:cNvSpPr/>
            <p:nvPr/>
          </p:nvSpPr>
          <p:spPr>
            <a:xfrm>
              <a:off x="2290700" y="2210683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CE421C-9560-BFCB-20D5-988A0F8C5379}"/>
                </a:ext>
              </a:extLst>
            </p:cNvPr>
            <p:cNvSpPr/>
            <p:nvPr/>
          </p:nvSpPr>
          <p:spPr>
            <a:xfrm>
              <a:off x="1915328" y="2632685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01BBD3-D7A8-21E9-1EEC-AA8D4A0AEFA3}"/>
                </a:ext>
              </a:extLst>
            </p:cNvPr>
            <p:cNvSpPr/>
            <p:nvPr/>
          </p:nvSpPr>
          <p:spPr>
            <a:xfrm>
              <a:off x="2200883" y="2654802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2FD34F-9113-753A-F91E-095EAB90DBDE}"/>
                </a:ext>
              </a:extLst>
            </p:cNvPr>
            <p:cNvSpPr/>
            <p:nvPr/>
          </p:nvSpPr>
          <p:spPr>
            <a:xfrm>
              <a:off x="2174226" y="2362672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954442-E301-9191-65CE-9430869CB571}"/>
                </a:ext>
              </a:extLst>
            </p:cNvPr>
            <p:cNvCxnSpPr>
              <a:cxnSpLocks/>
              <a:stCxn id="10" idx="5"/>
              <a:endCxn id="13" idx="1"/>
            </p:cNvCxnSpPr>
            <p:nvPr/>
          </p:nvCxnSpPr>
          <p:spPr>
            <a:xfrm>
              <a:off x="2031640" y="2435258"/>
              <a:ext cx="182423" cy="23272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4D67B4-2DF6-8FBA-36D9-F252933BABDF}"/>
                </a:ext>
              </a:extLst>
            </p:cNvPr>
            <p:cNvCxnSpPr>
              <a:cxnSpLocks/>
              <a:stCxn id="11" idx="2"/>
              <a:endCxn id="10" idx="6"/>
            </p:cNvCxnSpPr>
            <p:nvPr/>
          </p:nvCxnSpPr>
          <p:spPr>
            <a:xfrm flipH="1">
              <a:off x="2044820" y="2255683"/>
              <a:ext cx="245880" cy="14775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1F59D85-0F67-F543-D709-7EEBB8384DBC}"/>
                </a:ext>
              </a:extLst>
            </p:cNvPr>
            <p:cNvCxnSpPr>
              <a:cxnSpLocks/>
              <a:stCxn id="13" idx="2"/>
              <a:endCxn id="12" idx="6"/>
            </p:cNvCxnSpPr>
            <p:nvPr/>
          </p:nvCxnSpPr>
          <p:spPr>
            <a:xfrm flipH="1" flipV="1">
              <a:off x="2005328" y="2677685"/>
              <a:ext cx="195555" cy="221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07EF03E-F246-18A3-CAA4-4B95589B135B}"/>
                </a:ext>
              </a:extLst>
            </p:cNvPr>
            <p:cNvCxnSpPr>
              <a:cxnSpLocks/>
              <a:stCxn id="12" idx="7"/>
              <a:endCxn id="14" idx="3"/>
            </p:cNvCxnSpPr>
            <p:nvPr/>
          </p:nvCxnSpPr>
          <p:spPr>
            <a:xfrm flipV="1">
              <a:off x="1992148" y="2439492"/>
              <a:ext cx="195258" cy="20637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4E07F9-1671-A621-FF7B-31174F587370}"/>
                </a:ext>
              </a:extLst>
            </p:cNvPr>
            <p:cNvSpPr/>
            <p:nvPr/>
          </p:nvSpPr>
          <p:spPr>
            <a:xfrm>
              <a:off x="1948642" y="3187163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6C56835-0670-3438-992E-638D1BA62BE2}"/>
                </a:ext>
              </a:extLst>
            </p:cNvPr>
            <p:cNvSpPr/>
            <p:nvPr/>
          </p:nvSpPr>
          <p:spPr>
            <a:xfrm>
              <a:off x="2284522" y="3036232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C49C50-3C40-571E-BD75-4BAFBB061240}"/>
                </a:ext>
              </a:extLst>
            </p:cNvPr>
            <p:cNvSpPr/>
            <p:nvPr/>
          </p:nvSpPr>
          <p:spPr>
            <a:xfrm>
              <a:off x="1909150" y="3458234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7F8FFA-56F4-FB1F-6A91-C0A6574A7508}"/>
                </a:ext>
              </a:extLst>
            </p:cNvPr>
            <p:cNvSpPr/>
            <p:nvPr/>
          </p:nvSpPr>
          <p:spPr>
            <a:xfrm>
              <a:off x="2194705" y="3480351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8F2565-3B93-A811-FD07-C885307A1289}"/>
                </a:ext>
              </a:extLst>
            </p:cNvPr>
            <p:cNvSpPr/>
            <p:nvPr/>
          </p:nvSpPr>
          <p:spPr>
            <a:xfrm>
              <a:off x="2168048" y="3188221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1CCC5A-6862-B2B1-727D-86976141A167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2213048" y="3278221"/>
              <a:ext cx="4338" cy="215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2BA109-C9F9-7661-3CD3-B0079AAE3DD5}"/>
                </a:ext>
              </a:extLst>
            </p:cNvPr>
            <p:cNvCxnSpPr>
              <a:cxnSpLocks/>
              <a:stCxn id="20" idx="3"/>
              <a:endCxn id="23" idx="7"/>
            </p:cNvCxnSpPr>
            <p:nvPr/>
          </p:nvCxnSpPr>
          <p:spPr>
            <a:xfrm flipH="1">
              <a:off x="2244868" y="3113052"/>
              <a:ext cx="52834" cy="8834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0C1A371-8C10-191F-5B12-E9FC45808A63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 flipV="1">
              <a:off x="1999150" y="3503234"/>
              <a:ext cx="195555" cy="221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CB678B-19C3-945E-9013-7A0A7C108125}"/>
                </a:ext>
              </a:extLst>
            </p:cNvPr>
            <p:cNvCxnSpPr>
              <a:cxnSpLocks/>
              <a:stCxn id="21" idx="0"/>
              <a:endCxn id="19" idx="4"/>
            </p:cNvCxnSpPr>
            <p:nvPr/>
          </p:nvCxnSpPr>
          <p:spPr>
            <a:xfrm flipV="1">
              <a:off x="1954150" y="3277163"/>
              <a:ext cx="39492" cy="1810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33B8474-5C8B-C94D-A58A-42CBFBD70A6D}"/>
                </a:ext>
              </a:extLst>
            </p:cNvPr>
            <p:cNvCxnSpPr>
              <a:cxnSpLocks/>
              <a:stCxn id="23" idx="2"/>
              <a:endCxn id="19" idx="6"/>
            </p:cNvCxnSpPr>
            <p:nvPr/>
          </p:nvCxnSpPr>
          <p:spPr>
            <a:xfrm flipH="1" flipV="1">
              <a:off x="2038642" y="3232163"/>
              <a:ext cx="129406" cy="10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EDFBBB6-FFB9-D2C1-1325-A33D6A9955A8}"/>
                </a:ext>
              </a:extLst>
            </p:cNvPr>
            <p:cNvCxnSpPr>
              <a:cxnSpLocks/>
              <a:stCxn id="23" idx="3"/>
              <a:endCxn id="21" idx="7"/>
            </p:cNvCxnSpPr>
            <p:nvPr/>
          </p:nvCxnSpPr>
          <p:spPr>
            <a:xfrm flipH="1">
              <a:off x="1985970" y="3265041"/>
              <a:ext cx="195258" cy="20637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AB51013-2EFE-FC52-9F10-9614CBAB4D1B}"/>
                </a:ext>
              </a:extLst>
            </p:cNvPr>
            <p:cNvSpPr/>
            <p:nvPr/>
          </p:nvSpPr>
          <p:spPr>
            <a:xfrm>
              <a:off x="1790835" y="2178315"/>
              <a:ext cx="648000" cy="648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B96E811-7FEC-8176-C29E-C26BF884A52E}"/>
                </a:ext>
              </a:extLst>
            </p:cNvPr>
            <p:cNvSpPr/>
            <p:nvPr/>
          </p:nvSpPr>
          <p:spPr>
            <a:xfrm>
              <a:off x="1790829" y="2997135"/>
              <a:ext cx="648000" cy="648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6E50439A-AEFC-9F1E-7B88-EABE011BDF3E}"/>
              </a:ext>
            </a:extLst>
          </p:cNvPr>
          <p:cNvSpPr/>
          <p:nvPr/>
        </p:nvSpPr>
        <p:spPr>
          <a:xfrm>
            <a:off x="622244" y="2428834"/>
            <a:ext cx="648000" cy="64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66DF7C5-2A54-E9FE-1961-1E120166D932}"/>
              </a:ext>
            </a:extLst>
          </p:cNvPr>
          <p:cNvSpPr/>
          <p:nvPr/>
        </p:nvSpPr>
        <p:spPr>
          <a:xfrm>
            <a:off x="2910650" y="2497001"/>
            <a:ext cx="648000" cy="64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CDED56C-CF3C-ACE7-EDDE-AFBDB1B5DDF3}"/>
              </a:ext>
            </a:extLst>
          </p:cNvPr>
          <p:cNvSpPr/>
          <p:nvPr/>
        </p:nvSpPr>
        <p:spPr>
          <a:xfrm>
            <a:off x="4235634" y="2662744"/>
            <a:ext cx="90000" cy="90000"/>
          </a:xfrm>
          <a:prstGeom prst="ellipse">
            <a:avLst/>
          </a:prstGeom>
          <a:solidFill>
            <a:srgbClr val="FF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BC29CE-7F5C-56A0-3C6F-E0FE9D9C2577}"/>
              </a:ext>
            </a:extLst>
          </p:cNvPr>
          <p:cNvSpPr/>
          <p:nvPr/>
        </p:nvSpPr>
        <p:spPr>
          <a:xfrm>
            <a:off x="4571514" y="2514989"/>
            <a:ext cx="90000" cy="9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49FFE0D-B56D-C0FF-C438-851DFA5C391B}"/>
              </a:ext>
            </a:extLst>
          </p:cNvPr>
          <p:cNvSpPr/>
          <p:nvPr/>
        </p:nvSpPr>
        <p:spPr>
          <a:xfrm>
            <a:off x="4192967" y="2933816"/>
            <a:ext cx="90000" cy="9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E456B5-77FB-8EA9-6F7A-7B5436A67B49}"/>
              </a:ext>
            </a:extLst>
          </p:cNvPr>
          <p:cNvSpPr/>
          <p:nvPr/>
        </p:nvSpPr>
        <p:spPr>
          <a:xfrm>
            <a:off x="4481697" y="2959108"/>
            <a:ext cx="90000" cy="9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8DA33BE-057D-85BE-2EF0-77FE4A366FA3}"/>
              </a:ext>
            </a:extLst>
          </p:cNvPr>
          <p:cNvSpPr/>
          <p:nvPr/>
        </p:nvSpPr>
        <p:spPr>
          <a:xfrm>
            <a:off x="4455040" y="2666978"/>
            <a:ext cx="90000" cy="90000"/>
          </a:xfrm>
          <a:prstGeom prst="ellipse">
            <a:avLst/>
          </a:prstGeom>
          <a:solidFill>
            <a:srgbClr val="31B2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raphic 68" descr="House with solid fill">
            <a:extLst>
              <a:ext uri="{FF2B5EF4-FFF2-40B4-BE49-F238E27FC236}">
                <a16:creationId xmlns:a16="http://schemas.microsoft.com/office/drawing/2014/main" id="{E2240BD7-E88D-BC0D-352C-2D869C399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514" y="2957720"/>
            <a:ext cx="156645" cy="156645"/>
          </a:xfrm>
          <a:prstGeom prst="rect">
            <a:avLst/>
          </a:prstGeom>
        </p:spPr>
      </p:pic>
      <p:pic>
        <p:nvPicPr>
          <p:cNvPr id="70" name="Graphic 69" descr="House with solid fill">
            <a:extLst>
              <a:ext uri="{FF2B5EF4-FFF2-40B4-BE49-F238E27FC236}">
                <a16:creationId xmlns:a16="http://schemas.microsoft.com/office/drawing/2014/main" id="{CCE0F422-BE08-03BE-2425-6D017A07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8471" y="2491305"/>
            <a:ext cx="156645" cy="156645"/>
          </a:xfrm>
          <a:prstGeom prst="rect">
            <a:avLst/>
          </a:prstGeom>
        </p:spPr>
      </p:pic>
      <p:pic>
        <p:nvPicPr>
          <p:cNvPr id="71" name="Graphic 70" descr="House with solid fill">
            <a:extLst>
              <a:ext uri="{FF2B5EF4-FFF2-40B4-BE49-F238E27FC236}">
                <a16:creationId xmlns:a16="http://schemas.microsoft.com/office/drawing/2014/main" id="{30093A53-8F39-57CD-B6B2-F89814F6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366" y="2970606"/>
            <a:ext cx="156645" cy="156645"/>
          </a:xfrm>
          <a:prstGeom prst="rect">
            <a:avLst/>
          </a:prstGeom>
        </p:spPr>
      </p:pic>
      <p:pic>
        <p:nvPicPr>
          <p:cNvPr id="80" name="Graphic 79" descr="House with solid fill">
            <a:extLst>
              <a:ext uri="{FF2B5EF4-FFF2-40B4-BE49-F238E27FC236}">
                <a16:creationId xmlns:a16="http://schemas.microsoft.com/office/drawing/2014/main" id="{F32F85BC-2D9D-E7D0-A760-30155C95B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7059" y="2770216"/>
            <a:ext cx="156645" cy="156645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759C9B-23AE-2A45-990C-C6A6E3B896FD}"/>
              </a:ext>
            </a:extLst>
          </p:cNvPr>
          <p:cNvCxnSpPr>
            <a:cxnSpLocks/>
          </p:cNvCxnSpPr>
          <p:nvPr/>
        </p:nvCxnSpPr>
        <p:spPr>
          <a:xfrm>
            <a:off x="4308216" y="2652963"/>
            <a:ext cx="24294" cy="1391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E89D30A-6C5E-382D-5DC7-1CC6B31278A6}"/>
              </a:ext>
            </a:extLst>
          </p:cNvPr>
          <p:cNvCxnSpPr>
            <a:cxnSpLocks/>
          </p:cNvCxnSpPr>
          <p:nvPr/>
        </p:nvCxnSpPr>
        <p:spPr>
          <a:xfrm flipV="1">
            <a:off x="4239793" y="2931191"/>
            <a:ext cx="96750" cy="9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6F8CAC0-E2CB-9E19-BC82-065191991E59}"/>
              </a:ext>
            </a:extLst>
          </p:cNvPr>
          <p:cNvCxnSpPr>
            <a:cxnSpLocks/>
          </p:cNvCxnSpPr>
          <p:nvPr/>
        </p:nvCxnSpPr>
        <p:spPr>
          <a:xfrm>
            <a:off x="4449891" y="2899655"/>
            <a:ext cx="141773" cy="1039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F467FB36-72BF-E2D7-4A59-4E4724A04B65}"/>
              </a:ext>
            </a:extLst>
          </p:cNvPr>
          <p:cNvSpPr/>
          <p:nvPr/>
        </p:nvSpPr>
        <p:spPr>
          <a:xfrm>
            <a:off x="5189179" y="2489709"/>
            <a:ext cx="648000" cy="64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House with solid fill">
            <a:extLst>
              <a:ext uri="{FF2B5EF4-FFF2-40B4-BE49-F238E27FC236}">
                <a16:creationId xmlns:a16="http://schemas.microsoft.com/office/drawing/2014/main" id="{7A698CEB-C8F5-C8AC-EF95-D78060D4C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0473" y="2957357"/>
            <a:ext cx="156645" cy="156645"/>
          </a:xfrm>
          <a:prstGeom prst="rect">
            <a:avLst/>
          </a:prstGeom>
        </p:spPr>
      </p:pic>
      <p:pic>
        <p:nvPicPr>
          <p:cNvPr id="1039" name="Graphic 1038" descr="House with solid fill">
            <a:extLst>
              <a:ext uri="{FF2B5EF4-FFF2-40B4-BE49-F238E27FC236}">
                <a16:creationId xmlns:a16="http://schemas.microsoft.com/office/drawing/2014/main" id="{C395AC11-6831-2298-F8F8-16681D330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7430" y="2490942"/>
            <a:ext cx="156645" cy="156645"/>
          </a:xfrm>
          <a:prstGeom prst="rect">
            <a:avLst/>
          </a:prstGeom>
        </p:spPr>
      </p:pic>
      <p:pic>
        <p:nvPicPr>
          <p:cNvPr id="1044" name="Graphic 1043" descr="House with solid fill">
            <a:extLst>
              <a:ext uri="{FF2B5EF4-FFF2-40B4-BE49-F238E27FC236}">
                <a16:creationId xmlns:a16="http://schemas.microsoft.com/office/drawing/2014/main" id="{6DBA5E21-B893-B1D2-810C-978D7D9D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8325" y="2970243"/>
            <a:ext cx="156645" cy="156645"/>
          </a:xfrm>
          <a:prstGeom prst="rect">
            <a:avLst/>
          </a:prstGeom>
        </p:spPr>
      </p:pic>
      <p:pic>
        <p:nvPicPr>
          <p:cNvPr id="1046" name="Graphic 1045" descr="House with solid fill">
            <a:extLst>
              <a:ext uri="{FF2B5EF4-FFF2-40B4-BE49-F238E27FC236}">
                <a16:creationId xmlns:a16="http://schemas.microsoft.com/office/drawing/2014/main" id="{75D887A6-3D8C-2BAA-4654-ADA43AC59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6018" y="2769853"/>
            <a:ext cx="156645" cy="156645"/>
          </a:xfrm>
          <a:prstGeom prst="rect">
            <a:avLst/>
          </a:prstGeom>
        </p:spPr>
      </p:pic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9BD6D85-17D6-0BFF-DC06-8E5521409245}"/>
              </a:ext>
            </a:extLst>
          </p:cNvPr>
          <p:cNvCxnSpPr>
            <a:cxnSpLocks/>
          </p:cNvCxnSpPr>
          <p:nvPr/>
        </p:nvCxnSpPr>
        <p:spPr>
          <a:xfrm>
            <a:off x="5417175" y="2652600"/>
            <a:ext cx="24294" cy="139182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073FB2A1-DC83-2814-8E8C-1556000836CD}"/>
              </a:ext>
            </a:extLst>
          </p:cNvPr>
          <p:cNvCxnSpPr>
            <a:cxnSpLocks/>
          </p:cNvCxnSpPr>
          <p:nvPr/>
        </p:nvCxnSpPr>
        <p:spPr>
          <a:xfrm flipV="1">
            <a:off x="5348752" y="2930828"/>
            <a:ext cx="96750" cy="9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A29F9A58-5870-F9DE-EF38-D3DA4189F799}"/>
              </a:ext>
            </a:extLst>
          </p:cNvPr>
          <p:cNvCxnSpPr>
            <a:cxnSpLocks/>
          </p:cNvCxnSpPr>
          <p:nvPr/>
        </p:nvCxnSpPr>
        <p:spPr>
          <a:xfrm>
            <a:off x="5558850" y="2899292"/>
            <a:ext cx="141773" cy="10390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Arrow: Right 1050">
            <a:extLst>
              <a:ext uri="{FF2B5EF4-FFF2-40B4-BE49-F238E27FC236}">
                <a16:creationId xmlns:a16="http://schemas.microsoft.com/office/drawing/2014/main" id="{780D519F-B3FF-F7BA-B597-EBDFBE012C03}"/>
              </a:ext>
            </a:extLst>
          </p:cNvPr>
          <p:cNvSpPr/>
          <p:nvPr/>
        </p:nvSpPr>
        <p:spPr>
          <a:xfrm>
            <a:off x="4889350" y="2725538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36985B8B-E904-843C-E75B-B9F587BE0FCC}"/>
              </a:ext>
            </a:extLst>
          </p:cNvPr>
          <p:cNvSpPr txBox="1"/>
          <p:nvPr/>
        </p:nvSpPr>
        <p:spPr>
          <a:xfrm>
            <a:off x="5421096" y="2604989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70%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A6E96592-9596-E5C8-D9A6-8E888FFE0F2B}"/>
              </a:ext>
            </a:extLst>
          </p:cNvPr>
          <p:cNvSpPr txBox="1"/>
          <p:nvPr/>
        </p:nvSpPr>
        <p:spPr>
          <a:xfrm>
            <a:off x="5174971" y="2843582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95%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A613F7F3-28CB-BD9D-D938-3843499EE67B}"/>
              </a:ext>
            </a:extLst>
          </p:cNvPr>
          <p:cNvSpPr txBox="1"/>
          <p:nvPr/>
        </p:nvSpPr>
        <p:spPr>
          <a:xfrm>
            <a:off x="5571809" y="2795338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50%</a:t>
            </a:r>
          </a:p>
        </p:txBody>
      </p: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41889363-E151-305B-7CD1-66BC4067434E}"/>
              </a:ext>
            </a:extLst>
          </p:cNvPr>
          <p:cNvCxnSpPr>
            <a:cxnSpLocks/>
            <a:stCxn id="6" idx="0"/>
            <a:endCxn id="33" idx="4"/>
          </p:cNvCxnSpPr>
          <p:nvPr/>
        </p:nvCxnSpPr>
        <p:spPr>
          <a:xfrm flipV="1">
            <a:off x="891759" y="3002720"/>
            <a:ext cx="182369" cy="19579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C0ECF5-6E27-5761-ABD1-328E89289555}"/>
              </a:ext>
            </a:extLst>
          </p:cNvPr>
          <p:cNvSpPr txBox="1"/>
          <p:nvPr/>
        </p:nvSpPr>
        <p:spPr>
          <a:xfrm>
            <a:off x="3048207" y="3209592"/>
            <a:ext cx="416239" cy="20859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The nodes are</a:t>
            </a:r>
            <a:b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1km-by-1km</a:t>
            </a:r>
          </a:p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grid point.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1A7ADDC1-F990-8CA4-4FCE-AC88A104B147}"/>
              </a:ext>
            </a:extLst>
          </p:cNvPr>
          <p:cNvSpPr/>
          <p:nvPr/>
        </p:nvSpPr>
        <p:spPr>
          <a:xfrm>
            <a:off x="3950125" y="1771649"/>
            <a:ext cx="2013323" cy="1933574"/>
          </a:xfrm>
          <a:prstGeom prst="rect">
            <a:avLst/>
          </a:prstGeom>
          <a:noFill/>
          <a:ln w="9525">
            <a:solidFill>
              <a:srgbClr val="FF434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F49F35BB-45D8-63D3-F8E3-346F9F461F34}"/>
              </a:ext>
            </a:extLst>
          </p:cNvPr>
          <p:cNvSpPr txBox="1"/>
          <p:nvPr/>
        </p:nvSpPr>
        <p:spPr>
          <a:xfrm>
            <a:off x="4221017" y="3171270"/>
            <a:ext cx="416239" cy="2957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overlay the map</a:t>
            </a:r>
            <a:b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on settlement and</a:t>
            </a:r>
          </a:p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road patterns</a:t>
            </a: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125FC6B7-B4BA-2FED-5AFB-05EB960CDD1A}"/>
              </a:ext>
            </a:extLst>
          </p:cNvPr>
          <p:cNvSpPr txBox="1"/>
          <p:nvPr/>
        </p:nvSpPr>
        <p:spPr>
          <a:xfrm>
            <a:off x="5312700" y="3171270"/>
            <a:ext cx="416239" cy="2957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The nodes</a:t>
            </a:r>
          </a:p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are settlements and</a:t>
            </a:r>
          </a:p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roads are edges.</a:t>
            </a:r>
          </a:p>
        </p:txBody>
      </p:sp>
    </p:spTree>
    <p:extLst>
      <p:ext uri="{BB962C8B-B14F-4D97-AF65-F5344CB8AC3E}">
        <p14:creationId xmlns:p14="http://schemas.microsoft.com/office/powerpoint/2010/main" val="149892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F86434CC-5B6E-80D1-A6EC-2BBC0F9C3DD5}"/>
              </a:ext>
            </a:extLst>
          </p:cNvPr>
          <p:cNvSpPr txBox="1"/>
          <p:nvPr/>
        </p:nvSpPr>
        <p:spPr>
          <a:xfrm>
            <a:off x="3636349" y="1551151"/>
            <a:ext cx="2428704" cy="30840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F653FD2C-4A41-32A2-4768-D28C8BA80CE9}"/>
              </a:ext>
            </a:extLst>
          </p:cNvPr>
          <p:cNvCxnSpPr>
            <a:cxnSpLocks/>
            <a:endCxn id="131" idx="5"/>
          </p:cNvCxnSpPr>
          <p:nvPr/>
        </p:nvCxnSpPr>
        <p:spPr>
          <a:xfrm>
            <a:off x="3983417" y="4205453"/>
            <a:ext cx="276332" cy="220714"/>
          </a:xfrm>
          <a:prstGeom prst="bentConnector3">
            <a:avLst>
              <a:gd name="adj1" fmla="val 881"/>
            </a:avLst>
          </a:prstGeom>
          <a:ln w="317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61D05BB-5025-82BF-0D75-17E2A31E9C3D}"/>
              </a:ext>
            </a:extLst>
          </p:cNvPr>
          <p:cNvSpPr txBox="1"/>
          <p:nvPr/>
        </p:nvSpPr>
        <p:spPr>
          <a:xfrm>
            <a:off x="2243470" y="1551152"/>
            <a:ext cx="1321414" cy="30840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529771-6280-2E6D-FC21-1E19366FF3C7}"/>
              </a:ext>
            </a:extLst>
          </p:cNvPr>
          <p:cNvSpPr txBox="1"/>
          <p:nvPr/>
        </p:nvSpPr>
        <p:spPr>
          <a:xfrm>
            <a:off x="352615" y="1551151"/>
            <a:ext cx="1781562" cy="30840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EDDC8A-AE20-3464-0D68-DAC0721B9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45" y="2456503"/>
            <a:ext cx="1440000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87BDFF-1519-4ECD-001A-1EDA07875483}"/>
              </a:ext>
            </a:extLst>
          </p:cNvPr>
          <p:cNvSpPr txBox="1"/>
          <p:nvPr/>
        </p:nvSpPr>
        <p:spPr>
          <a:xfrm>
            <a:off x="436955" y="1841627"/>
            <a:ext cx="849290" cy="178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Specify County Mask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52DE1-C8F6-1F33-CB3C-634B2AAE81F2}"/>
              </a:ext>
            </a:extLst>
          </p:cNvPr>
          <p:cNvSpPr txBox="1"/>
          <p:nvPr/>
        </p:nvSpPr>
        <p:spPr>
          <a:xfrm>
            <a:off x="436955" y="2614379"/>
            <a:ext cx="835883" cy="178143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Road Networks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2955C2-4B23-2971-6757-0DA02EEFC2CB}"/>
              </a:ext>
            </a:extLst>
          </p:cNvPr>
          <p:cNvSpPr txBox="1"/>
          <p:nvPr/>
        </p:nvSpPr>
        <p:spPr>
          <a:xfrm>
            <a:off x="444408" y="3400333"/>
            <a:ext cx="835883" cy="178143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Settlements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003495-D4FA-B9F2-02A6-9644DCEA4F1F}"/>
              </a:ext>
            </a:extLst>
          </p:cNvPr>
          <p:cNvSpPr txBox="1"/>
          <p:nvPr/>
        </p:nvSpPr>
        <p:spPr>
          <a:xfrm>
            <a:off x="730909" y="4093297"/>
            <a:ext cx="1204507" cy="276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Reduce the resolution to 50m</a:t>
            </a:r>
          </a:p>
          <a:p>
            <a:pPr algn="ctr"/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from</a:t>
            </a:r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1km (of susceptibility map)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3F3A49A-5CB7-F7FD-5E26-BF7F1F793C2B}"/>
              </a:ext>
            </a:extLst>
          </p:cNvPr>
          <p:cNvSpPr txBox="1">
            <a:spLocks/>
          </p:cNvSpPr>
          <p:nvPr/>
        </p:nvSpPr>
        <p:spPr>
          <a:xfrm>
            <a:off x="2880087" y="8682232"/>
            <a:ext cx="720000" cy="228600"/>
          </a:xfrm>
          <a:prstGeom prst="rect">
            <a:avLst/>
          </a:prstGeom>
          <a:noFill/>
        </p:spPr>
        <p:txBody>
          <a:bodyPr anchor="ctr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 data ©2023 Google, Norwegian Mapping Authority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BCAA1-ECF4-4A0D-4F28-8582330D0DBE}"/>
              </a:ext>
            </a:extLst>
          </p:cNvPr>
          <p:cNvSpPr txBox="1"/>
          <p:nvPr/>
        </p:nvSpPr>
        <p:spPr>
          <a:xfrm>
            <a:off x="448362" y="2135186"/>
            <a:ext cx="835883" cy="178143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Susceptibility Map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362B12-8928-8124-657E-7DCBB457C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97" y="3389296"/>
            <a:ext cx="1162028" cy="11620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196AEA-3E01-0BBD-19AF-D2E6278FE1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02" t="12265" r="12265" b="34902"/>
          <a:stretch/>
        </p:blipFill>
        <p:spPr>
          <a:xfrm>
            <a:off x="2317081" y="1720284"/>
            <a:ext cx="1162027" cy="11620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98A067-4421-5CD5-15EF-CCE0CA920B42}"/>
              </a:ext>
            </a:extLst>
          </p:cNvPr>
          <p:cNvSpPr txBox="1"/>
          <p:nvPr/>
        </p:nvSpPr>
        <p:spPr>
          <a:xfrm>
            <a:off x="2321385" y="3046319"/>
            <a:ext cx="1162027" cy="178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Construct a simplicial network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C5F22-4DC6-2788-9ED0-7F5272AF9206}"/>
              </a:ext>
            </a:extLst>
          </p:cNvPr>
          <p:cNvSpPr txBox="1"/>
          <p:nvPr/>
        </p:nvSpPr>
        <p:spPr>
          <a:xfrm>
            <a:off x="3716385" y="2066766"/>
            <a:ext cx="1106682" cy="241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Extract the shortest path</a:t>
            </a:r>
          </a:p>
          <a:p>
            <a:pPr algn="ctr"/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between any two settlements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AB66FA1-E88B-0DEB-29C0-D577BE640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124" y="3064215"/>
            <a:ext cx="1139954" cy="11427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373617-B10B-C0E6-9B10-3DA04A28FED4}"/>
              </a:ext>
            </a:extLst>
          </p:cNvPr>
          <p:cNvCxnSpPr>
            <a:cxnSpLocks/>
          </p:cNvCxnSpPr>
          <p:nvPr/>
        </p:nvCxnSpPr>
        <p:spPr>
          <a:xfrm>
            <a:off x="865184" y="2321638"/>
            <a:ext cx="0" cy="134865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3D2F391-CE00-7452-94CE-9D43496E729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286245" y="1930699"/>
            <a:ext cx="325220" cy="525804"/>
          </a:xfrm>
          <a:prstGeom prst="bentConnector2">
            <a:avLst/>
          </a:prstGeom>
          <a:ln w="317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5CF6F7E-08FF-2EDA-0E39-59882C7DA2B2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900918" y="3114157"/>
            <a:ext cx="247608" cy="324745"/>
          </a:xfrm>
          <a:prstGeom prst="bentConnector2">
            <a:avLst/>
          </a:prstGeom>
          <a:ln w="12700">
            <a:solidFill>
              <a:schemeClr val="bg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6FCCDFD-57A8-32B7-85B0-9A8AE0085AC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250570" y="2703451"/>
            <a:ext cx="538202" cy="875025"/>
          </a:xfrm>
          <a:prstGeom prst="bentConnector2">
            <a:avLst/>
          </a:prstGeom>
          <a:ln w="12700">
            <a:solidFill>
              <a:schemeClr val="bg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661448-F7D2-B336-6344-02401387845F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1331445" y="3896503"/>
            <a:ext cx="1718" cy="196794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DEE1C9C-A6B6-41E2-534C-33E90FD18D6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935416" y="4231636"/>
            <a:ext cx="381664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264A7F-5809-F91D-9836-34836874FA6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>
          <a:xfrm flipH="1" flipV="1">
            <a:off x="2902399" y="3224462"/>
            <a:ext cx="0" cy="164834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C922F2AA-711D-3298-34A4-20E3B1C71741}"/>
              </a:ext>
            </a:extLst>
          </p:cNvPr>
          <p:cNvSpPr/>
          <p:nvPr/>
        </p:nvSpPr>
        <p:spPr>
          <a:xfrm>
            <a:off x="2900735" y="3557588"/>
            <a:ext cx="100010" cy="100010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7C3C549-89E1-DCBF-6283-F7E4AB02862A}"/>
              </a:ext>
            </a:extLst>
          </p:cNvPr>
          <p:cNvCxnSpPr>
            <a:cxnSpLocks/>
            <a:stCxn id="86" idx="2"/>
            <a:endCxn id="22" idx="1"/>
          </p:cNvCxnSpPr>
          <p:nvPr/>
        </p:nvCxnSpPr>
        <p:spPr>
          <a:xfrm rot="10800000">
            <a:off x="2317081" y="2301299"/>
            <a:ext cx="583654" cy="1306295"/>
          </a:xfrm>
          <a:prstGeom prst="bentConnector3">
            <a:avLst>
              <a:gd name="adj1" fmla="val 122848"/>
            </a:avLst>
          </a:prstGeom>
          <a:ln w="317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6CA926-53A3-F0E5-E1E0-0D199D0494D7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H="1" flipV="1">
            <a:off x="2898095" y="2882311"/>
            <a:ext cx="0" cy="164008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EB51D94-7E33-8CAD-9BF4-BE143313250D}"/>
              </a:ext>
            </a:extLst>
          </p:cNvPr>
          <p:cNvSpPr txBox="1"/>
          <p:nvPr/>
        </p:nvSpPr>
        <p:spPr>
          <a:xfrm>
            <a:off x="5124915" y="2097832"/>
            <a:ext cx="691589" cy="180000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Shortest Path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480697-12D7-878D-AC52-4534187F95DD}"/>
              </a:ext>
            </a:extLst>
          </p:cNvPr>
          <p:cNvSpPr txBox="1"/>
          <p:nvPr/>
        </p:nvSpPr>
        <p:spPr>
          <a:xfrm>
            <a:off x="3714256" y="1721077"/>
            <a:ext cx="1114501" cy="241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Extract any random point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within the settlement vicinity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77FFE94-49D4-DCA1-EF6A-FF542CA86568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3479108" y="1841627"/>
            <a:ext cx="235148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2A2CA20-57FE-D5DF-8B1A-1B0E6AFA9B0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488025" y="2187316"/>
            <a:ext cx="22836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74E7D2A-6177-4DC2-57EA-69C9B7C372CA}"/>
              </a:ext>
            </a:extLst>
          </p:cNvPr>
          <p:cNvSpPr txBox="1"/>
          <p:nvPr/>
        </p:nvSpPr>
        <p:spPr>
          <a:xfrm>
            <a:off x="5305327" y="1753533"/>
            <a:ext cx="691589" cy="180000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Settlement Node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DD440A3-4485-93D2-E949-EF153B714B63}"/>
              </a:ext>
            </a:extLst>
          </p:cNvPr>
          <p:cNvCxnSpPr>
            <a:cxnSpLocks/>
          </p:cNvCxnSpPr>
          <p:nvPr/>
        </p:nvCxnSpPr>
        <p:spPr>
          <a:xfrm>
            <a:off x="5876400" y="1924007"/>
            <a:ext cx="0" cy="858775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246EA28-ECF5-E30C-D121-D76CC6C52472}"/>
              </a:ext>
            </a:extLst>
          </p:cNvPr>
          <p:cNvSpPr txBox="1"/>
          <p:nvPr/>
        </p:nvSpPr>
        <p:spPr>
          <a:xfrm>
            <a:off x="4952137" y="3061905"/>
            <a:ext cx="987808" cy="241100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Increase cutoff value</a:t>
            </a:r>
          </a:p>
          <a:p>
            <a:pPr algn="ctr"/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from 0 to 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B3B882-B66A-7C19-D560-4F438B024671}"/>
              </a:ext>
            </a:extLst>
          </p:cNvPr>
          <p:cNvSpPr txBox="1"/>
          <p:nvPr/>
        </p:nvSpPr>
        <p:spPr>
          <a:xfrm>
            <a:off x="3714256" y="2787139"/>
            <a:ext cx="2284200" cy="165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Construct a new adjacency matrix with settlement as nodes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5FDEAD9-3581-38E0-2CF0-8C06087ACF3A}"/>
              </a:ext>
            </a:extLst>
          </p:cNvPr>
          <p:cNvSpPr txBox="1"/>
          <p:nvPr/>
        </p:nvSpPr>
        <p:spPr>
          <a:xfrm>
            <a:off x="4933230" y="3460522"/>
            <a:ext cx="1008259" cy="3497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Transform into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weighted unnormalized Laplacian matrix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0432819-5A7B-0C2C-36ED-F21FB4C9873F}"/>
              </a:ext>
            </a:extLst>
          </p:cNvPr>
          <p:cNvSpPr txBox="1"/>
          <p:nvPr/>
        </p:nvSpPr>
        <p:spPr>
          <a:xfrm>
            <a:off x="3714257" y="2416617"/>
            <a:ext cx="1108810" cy="2573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Extract maximum susceptibility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along the shortest path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8AE419E-35CC-CC71-DAC5-ADF8906D9AD6}"/>
              </a:ext>
            </a:extLst>
          </p:cNvPr>
          <p:cNvSpPr txBox="1"/>
          <p:nvPr/>
        </p:nvSpPr>
        <p:spPr>
          <a:xfrm>
            <a:off x="4936335" y="3948085"/>
            <a:ext cx="1003610" cy="2573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Perform iterative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7802FE9-42CF-AB64-990C-DA92F7A8881C}"/>
              </a:ext>
            </a:extLst>
          </p:cNvPr>
          <p:cNvSpPr txBox="1"/>
          <p:nvPr/>
        </p:nvSpPr>
        <p:spPr>
          <a:xfrm>
            <a:off x="4227349" y="4296567"/>
            <a:ext cx="1290640" cy="259200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Inter- and Intra- Settlement Exposure Probability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85F70EF-76B7-1C49-F272-B2B27815C1F7}"/>
              </a:ext>
            </a:extLst>
          </p:cNvPr>
          <p:cNvSpPr txBox="1"/>
          <p:nvPr/>
        </p:nvSpPr>
        <p:spPr>
          <a:xfrm>
            <a:off x="4894532" y="2465028"/>
            <a:ext cx="691589" cy="180000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Edge Weight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0004F95-4FA3-FFC6-7949-D2E72A0F550B}"/>
              </a:ext>
            </a:extLst>
          </p:cNvPr>
          <p:cNvCxnSpPr>
            <a:cxnSpLocks/>
          </p:cNvCxnSpPr>
          <p:nvPr/>
        </p:nvCxnSpPr>
        <p:spPr>
          <a:xfrm flipV="1">
            <a:off x="3488025" y="2546629"/>
            <a:ext cx="22836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828F239-2231-B402-492C-1C94BBCD5B02}"/>
              </a:ext>
            </a:extLst>
          </p:cNvPr>
          <p:cNvCxnSpPr>
            <a:cxnSpLocks/>
          </p:cNvCxnSpPr>
          <p:nvPr/>
        </p:nvCxnSpPr>
        <p:spPr>
          <a:xfrm flipH="1">
            <a:off x="5689200" y="2277832"/>
            <a:ext cx="0" cy="50495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7154993-9DB8-0219-548D-961718A2F5A2}"/>
              </a:ext>
            </a:extLst>
          </p:cNvPr>
          <p:cNvCxnSpPr>
            <a:cxnSpLocks/>
            <a:stCxn id="139" idx="4"/>
          </p:cNvCxnSpPr>
          <p:nvPr/>
        </p:nvCxnSpPr>
        <p:spPr>
          <a:xfrm>
            <a:off x="5240327" y="2645028"/>
            <a:ext cx="0" cy="137754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60FB114-6CDA-0F24-646D-7CFD1523A3DC}"/>
              </a:ext>
            </a:extLst>
          </p:cNvPr>
          <p:cNvCxnSpPr>
            <a:cxnSpLocks/>
            <a:stCxn id="101" idx="3"/>
            <a:endCxn id="107" idx="5"/>
          </p:cNvCxnSpPr>
          <p:nvPr/>
        </p:nvCxnSpPr>
        <p:spPr>
          <a:xfrm>
            <a:off x="4828757" y="1841627"/>
            <a:ext cx="499070" cy="1906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31E8040-ABF8-E927-2258-EC7DB91476B1}"/>
              </a:ext>
            </a:extLst>
          </p:cNvPr>
          <p:cNvCxnSpPr>
            <a:cxnSpLocks/>
            <a:stCxn id="24" idx="3"/>
            <a:endCxn id="100" idx="5"/>
          </p:cNvCxnSpPr>
          <p:nvPr/>
        </p:nvCxnSpPr>
        <p:spPr>
          <a:xfrm>
            <a:off x="4823067" y="2187316"/>
            <a:ext cx="324348" cy="516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E915414-33D6-62E5-B54F-917006BCE8BA}"/>
              </a:ext>
            </a:extLst>
          </p:cNvPr>
          <p:cNvCxnSpPr>
            <a:cxnSpLocks/>
            <a:stCxn id="122" idx="3"/>
            <a:endCxn id="139" idx="5"/>
          </p:cNvCxnSpPr>
          <p:nvPr/>
        </p:nvCxnSpPr>
        <p:spPr>
          <a:xfrm>
            <a:off x="4823067" y="2545302"/>
            <a:ext cx="93965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A1373F8-2295-FF29-42FD-3F9E4139645A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287101" y="2952175"/>
            <a:ext cx="0" cy="11204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6F89254-BD15-AF16-5334-3714FB870055}"/>
              </a:ext>
            </a:extLst>
          </p:cNvPr>
          <p:cNvCxnSpPr>
            <a:cxnSpLocks/>
          </p:cNvCxnSpPr>
          <p:nvPr/>
        </p:nvCxnSpPr>
        <p:spPr>
          <a:xfrm>
            <a:off x="5437360" y="3303005"/>
            <a:ext cx="0" cy="157517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CAEDD4D-BE7F-5C4B-8FE0-EF45178A91E4}"/>
              </a:ext>
            </a:extLst>
          </p:cNvPr>
          <p:cNvCxnSpPr>
            <a:cxnSpLocks/>
            <a:stCxn id="26" idx="3"/>
            <a:endCxn id="121" idx="1"/>
          </p:cNvCxnSpPr>
          <p:nvPr/>
        </p:nvCxnSpPr>
        <p:spPr>
          <a:xfrm flipV="1">
            <a:off x="4857078" y="3635373"/>
            <a:ext cx="76152" cy="24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CB73BDE-B2B7-7BC4-8B40-E7B67FD821B2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5437360" y="3810224"/>
            <a:ext cx="0" cy="137861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5BE98C97-EED2-7460-83BC-20D4BD3AF8CE}"/>
              </a:ext>
            </a:extLst>
          </p:cNvPr>
          <p:cNvCxnSpPr>
            <a:cxnSpLocks/>
            <a:endCxn id="131" idx="2"/>
          </p:cNvCxnSpPr>
          <p:nvPr/>
        </p:nvCxnSpPr>
        <p:spPr>
          <a:xfrm rot="10800000" flipV="1">
            <a:off x="5485590" y="4205453"/>
            <a:ext cx="263677" cy="220713"/>
          </a:xfrm>
          <a:prstGeom prst="bentConnector3">
            <a:avLst>
              <a:gd name="adj1" fmla="val -573"/>
            </a:avLst>
          </a:prstGeom>
          <a:ln w="317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7B20AAF4-538E-F6D7-D025-3A5CE73FF584}"/>
              </a:ext>
            </a:extLst>
          </p:cNvPr>
          <p:cNvSpPr txBox="1"/>
          <p:nvPr/>
        </p:nvSpPr>
        <p:spPr>
          <a:xfrm>
            <a:off x="2339096" y="1489811"/>
            <a:ext cx="1117995" cy="1452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b="1" dirty="0">
                <a:latin typeface="Helvetica" panose="020B0604020202020204" pitchFamily="34" charset="0"/>
                <a:cs typeface="Helvetica" panose="020B0604020202020204" pitchFamily="34" charset="0"/>
              </a:rPr>
              <a:t>Initial Graph of Grid Points</a:t>
            </a:r>
            <a:endParaRPr lang="en-US" sz="600" b="1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6EB454C-A8DE-07D4-5D5C-4696FE40A5B2}"/>
              </a:ext>
            </a:extLst>
          </p:cNvPr>
          <p:cNvSpPr txBox="1"/>
          <p:nvPr/>
        </p:nvSpPr>
        <p:spPr>
          <a:xfrm>
            <a:off x="4249313" y="1493451"/>
            <a:ext cx="1202776" cy="1452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b="1" dirty="0">
                <a:latin typeface="Helvetica" panose="020B0604020202020204" pitchFamily="34" charset="0"/>
                <a:cs typeface="Helvetica" panose="020B0604020202020204" pitchFamily="34" charset="0"/>
              </a:rPr>
              <a:t>Derived Graph of Settlements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0FA9C87-C06F-979C-8826-90A52FCCE26C}"/>
              </a:ext>
            </a:extLst>
          </p:cNvPr>
          <p:cNvSpPr txBox="1"/>
          <p:nvPr/>
        </p:nvSpPr>
        <p:spPr>
          <a:xfrm>
            <a:off x="928307" y="1489811"/>
            <a:ext cx="630177" cy="1452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b="1" dirty="0">
                <a:latin typeface="Helvetica" panose="020B0604020202020204" pitchFamily="34" charset="0"/>
                <a:cs typeface="Helvetica" panose="020B0604020202020204" pitchFamily="34" charset="0"/>
              </a:rPr>
              <a:t>Preprocessing</a:t>
            </a:r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9128A973-7A26-5F1E-91B1-75500E0683CB}"/>
              </a:ext>
            </a:extLst>
          </p:cNvPr>
          <p:cNvCxnSpPr>
            <a:cxnSpLocks/>
            <a:stCxn id="123" idx="3"/>
            <a:endCxn id="116" idx="2"/>
          </p:cNvCxnSpPr>
          <p:nvPr/>
        </p:nvCxnSpPr>
        <p:spPr>
          <a:xfrm flipH="1" flipV="1">
            <a:off x="5909808" y="3182455"/>
            <a:ext cx="30137" cy="894315"/>
          </a:xfrm>
          <a:prstGeom prst="bentConnector3">
            <a:avLst>
              <a:gd name="adj1" fmla="val -213339"/>
            </a:avLst>
          </a:prstGeom>
          <a:ln w="317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7012D0C0-CB76-3FA1-BBE2-091321DA9E7F}"/>
              </a:ext>
            </a:extLst>
          </p:cNvPr>
          <p:cNvSpPr txBox="1"/>
          <p:nvPr/>
        </p:nvSpPr>
        <p:spPr>
          <a:xfrm>
            <a:off x="5327827" y="4646991"/>
            <a:ext cx="757194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</a:t>
            </a:r>
          </a:p>
        </p:txBody>
      </p:sp>
    </p:spTree>
    <p:extLst>
      <p:ext uri="{BB962C8B-B14F-4D97-AF65-F5344CB8AC3E}">
        <p14:creationId xmlns:p14="http://schemas.microsoft.com/office/powerpoint/2010/main" val="329845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0B3BA8D9-F78C-E4A9-1A9E-DE4AC9145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00" y="861300"/>
            <a:ext cx="2682000" cy="26820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FB21F93E-46DF-827B-4820-7A2DE01E2CDA}"/>
              </a:ext>
            </a:extLst>
          </p:cNvPr>
          <p:cNvSpPr/>
          <p:nvPr/>
        </p:nvSpPr>
        <p:spPr>
          <a:xfrm>
            <a:off x="545935" y="3000162"/>
            <a:ext cx="1033585" cy="40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43DE0A-97E4-216F-CA33-71F1F4C4FB72}"/>
              </a:ext>
            </a:extLst>
          </p:cNvPr>
          <p:cNvSpPr txBox="1"/>
          <p:nvPr/>
        </p:nvSpPr>
        <p:spPr>
          <a:xfrm>
            <a:off x="1405863" y="1641441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5297B14-0D0A-A4B6-9AAD-A9806A06BCF5}"/>
              </a:ext>
            </a:extLst>
          </p:cNvPr>
          <p:cNvSpPr txBox="1"/>
          <p:nvPr/>
        </p:nvSpPr>
        <p:spPr>
          <a:xfrm>
            <a:off x="1771429" y="1911762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90BBF7B-2E3A-1BF8-3A9C-55146F39750B}"/>
              </a:ext>
            </a:extLst>
          </p:cNvPr>
          <p:cNvSpPr txBox="1"/>
          <p:nvPr/>
        </p:nvSpPr>
        <p:spPr>
          <a:xfrm>
            <a:off x="824646" y="1434070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83DCCAC-41BB-3AF5-4520-D5058516DB21}"/>
              </a:ext>
            </a:extLst>
          </p:cNvPr>
          <p:cNvSpPr txBox="1"/>
          <p:nvPr/>
        </p:nvSpPr>
        <p:spPr>
          <a:xfrm>
            <a:off x="2527932" y="2676007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51EE8D-D2E6-BAFA-24AB-35CA8969CC3A}"/>
              </a:ext>
            </a:extLst>
          </p:cNvPr>
          <p:cNvSpPr txBox="1"/>
          <p:nvPr/>
        </p:nvSpPr>
        <p:spPr>
          <a:xfrm>
            <a:off x="2216566" y="1073333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8F0A88A-6EE1-CA27-9247-993D3AC0E100}"/>
              </a:ext>
            </a:extLst>
          </p:cNvPr>
          <p:cNvSpPr txBox="1"/>
          <p:nvPr/>
        </p:nvSpPr>
        <p:spPr>
          <a:xfrm>
            <a:off x="2805810" y="1024498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E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455B059-F21A-782E-D7AF-1592376FCC77}"/>
              </a:ext>
            </a:extLst>
          </p:cNvPr>
          <p:cNvCxnSpPr/>
          <p:nvPr/>
        </p:nvCxnSpPr>
        <p:spPr>
          <a:xfrm>
            <a:off x="974564" y="1521015"/>
            <a:ext cx="386452" cy="1654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0B4538F-1AD5-F403-86EC-AB3A7F3200BF}"/>
              </a:ext>
            </a:extLst>
          </p:cNvPr>
          <p:cNvCxnSpPr>
            <a:cxnSpLocks/>
          </p:cNvCxnSpPr>
          <p:nvPr/>
        </p:nvCxnSpPr>
        <p:spPr>
          <a:xfrm flipH="1" flipV="1">
            <a:off x="1517769" y="1782820"/>
            <a:ext cx="206379" cy="1608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B3EDACE-DB45-24F2-4949-5AD44BB7CED4}"/>
              </a:ext>
            </a:extLst>
          </p:cNvPr>
          <p:cNvCxnSpPr>
            <a:cxnSpLocks/>
          </p:cNvCxnSpPr>
          <p:nvPr/>
        </p:nvCxnSpPr>
        <p:spPr>
          <a:xfrm flipV="1">
            <a:off x="1883335" y="1249612"/>
            <a:ext cx="308553" cy="61959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88435BA-5280-A46C-C649-2C7928565A53}"/>
              </a:ext>
            </a:extLst>
          </p:cNvPr>
          <p:cNvCxnSpPr>
            <a:cxnSpLocks/>
          </p:cNvCxnSpPr>
          <p:nvPr/>
        </p:nvCxnSpPr>
        <p:spPr>
          <a:xfrm flipV="1">
            <a:off x="2398774" y="1094714"/>
            <a:ext cx="353804" cy="3989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B109B09-1D07-3C09-427A-23769FD6B666}"/>
              </a:ext>
            </a:extLst>
          </p:cNvPr>
          <p:cNvCxnSpPr>
            <a:cxnSpLocks/>
          </p:cNvCxnSpPr>
          <p:nvPr/>
        </p:nvCxnSpPr>
        <p:spPr>
          <a:xfrm>
            <a:off x="1862072" y="2077723"/>
            <a:ext cx="608663" cy="6255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E58DF98-90E5-CF04-2D88-BBE9A3445B5D}"/>
              </a:ext>
            </a:extLst>
          </p:cNvPr>
          <p:cNvSpPr txBox="1"/>
          <p:nvPr/>
        </p:nvSpPr>
        <p:spPr>
          <a:xfrm rot="1372548">
            <a:off x="1099509" y="1488389"/>
            <a:ext cx="230400" cy="108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0.30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0DB04F-E7EA-79C2-B69F-A9475C934751}"/>
              </a:ext>
            </a:extLst>
          </p:cNvPr>
          <p:cNvSpPr txBox="1"/>
          <p:nvPr/>
        </p:nvSpPr>
        <p:spPr>
          <a:xfrm rot="2267512">
            <a:off x="1574039" y="1759451"/>
            <a:ext cx="230400" cy="108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0.31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4ACDF61-D596-7879-8A1E-5C5EB74EF21B}"/>
              </a:ext>
            </a:extLst>
          </p:cNvPr>
          <p:cNvSpPr txBox="1"/>
          <p:nvPr/>
        </p:nvSpPr>
        <p:spPr>
          <a:xfrm rot="2852452">
            <a:off x="2124002" y="2293317"/>
            <a:ext cx="230400" cy="108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0.44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C40743D-0467-A683-B0B4-2E4944127837}"/>
              </a:ext>
            </a:extLst>
          </p:cNvPr>
          <p:cNvSpPr txBox="1"/>
          <p:nvPr/>
        </p:nvSpPr>
        <p:spPr>
          <a:xfrm rot="17781877">
            <a:off x="1855149" y="1467739"/>
            <a:ext cx="230400" cy="108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0.29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1B8E06B-F576-DF76-461B-1195AE914B95}"/>
              </a:ext>
            </a:extLst>
          </p:cNvPr>
          <p:cNvSpPr txBox="1"/>
          <p:nvPr/>
        </p:nvSpPr>
        <p:spPr>
          <a:xfrm rot="21207831">
            <a:off x="2452807" y="981290"/>
            <a:ext cx="228668" cy="10734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0.25</a:t>
            </a:r>
          </a:p>
        </p:txBody>
      </p:sp>
      <p:pic>
        <p:nvPicPr>
          <p:cNvPr id="112" name="Graphic 111" descr="Scissors outline">
            <a:extLst>
              <a:ext uri="{FF2B5EF4-FFF2-40B4-BE49-F238E27FC236}">
                <a16:creationId xmlns:a16="http://schemas.microsoft.com/office/drawing/2014/main" id="{B5905EFB-1507-FBEE-B926-B6DFF2098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305" y="1764394"/>
            <a:ext cx="647077" cy="647077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BFC7D60-DE27-E057-EFD7-5C30A54DFDCC}"/>
              </a:ext>
            </a:extLst>
          </p:cNvPr>
          <p:cNvGrpSpPr/>
          <p:nvPr/>
        </p:nvGrpSpPr>
        <p:grpSpPr>
          <a:xfrm>
            <a:off x="589782" y="3067967"/>
            <a:ext cx="969908" cy="263633"/>
            <a:chOff x="2020404" y="3687469"/>
            <a:chExt cx="2756478" cy="749245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3DF4709E-CB2A-F63E-416F-A2793383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8181" y="4268847"/>
              <a:ext cx="2407451" cy="167867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34E5BCA-E225-77B1-1E6C-2A408D5A3388}"/>
                </a:ext>
              </a:extLst>
            </p:cNvPr>
            <p:cNvSpPr txBox="1"/>
            <p:nvPr/>
          </p:nvSpPr>
          <p:spPr>
            <a:xfrm>
              <a:off x="2020404" y="3868583"/>
              <a:ext cx="361351" cy="43908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 SemiCondensed" pitchFamily="2" charset="0"/>
                </a:rPr>
                <a:t>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1889F66-43D7-B1D9-00E7-D7B8AC4F2B5C}"/>
                </a:ext>
              </a:extLst>
            </p:cNvPr>
            <p:cNvSpPr txBox="1"/>
            <p:nvPr/>
          </p:nvSpPr>
          <p:spPr>
            <a:xfrm>
              <a:off x="4415531" y="3865055"/>
              <a:ext cx="361351" cy="43908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 SemiCondensed" pitchFamily="2" charset="0"/>
                </a:rPr>
                <a:t>1</a:t>
              </a:r>
            </a:p>
          </p:txBody>
        </p:sp>
        <p:pic>
          <p:nvPicPr>
            <p:cNvPr id="116" name="Graphic 115" descr="Right pointing backhand index outline">
              <a:extLst>
                <a:ext uri="{FF2B5EF4-FFF2-40B4-BE49-F238E27FC236}">
                  <a16:creationId xmlns:a16="http://schemas.microsoft.com/office/drawing/2014/main" id="{393810B3-E053-0E92-B176-17A7DB67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3585224" y="3690018"/>
              <a:ext cx="507336" cy="507336"/>
            </a:xfrm>
            <a:prstGeom prst="rect">
              <a:avLst/>
            </a:prstGeom>
          </p:spPr>
        </p:pic>
        <p:pic>
          <p:nvPicPr>
            <p:cNvPr id="117" name="Graphic 116" descr="Right pointing backhand index outline">
              <a:extLst>
                <a:ext uri="{FF2B5EF4-FFF2-40B4-BE49-F238E27FC236}">
                  <a16:creationId xmlns:a16="http://schemas.microsoft.com/office/drawing/2014/main" id="{00466942-BDF6-4F69-605F-0EE559420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717106" y="3687469"/>
              <a:ext cx="507336" cy="507336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84205D96-7A4E-3933-B77E-74572AC1EC46}"/>
                </a:ext>
              </a:extLst>
            </p:cNvPr>
            <p:cNvCxnSpPr>
              <a:cxnSpLocks/>
              <a:stCxn id="117" idx="0"/>
              <a:endCxn id="116" idx="2"/>
            </p:cNvCxnSpPr>
            <p:nvPr/>
          </p:nvCxnSpPr>
          <p:spPr>
            <a:xfrm>
              <a:off x="3224442" y="3941137"/>
              <a:ext cx="360782" cy="2549"/>
            </a:xfrm>
            <a:prstGeom prst="straightConnector1">
              <a:avLst/>
            </a:prstGeom>
            <a:ln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F49F4256-2705-3F20-33A7-6C0CEC16AB6E}"/>
              </a:ext>
            </a:extLst>
          </p:cNvPr>
          <p:cNvSpPr txBox="1"/>
          <p:nvPr/>
        </p:nvSpPr>
        <p:spPr>
          <a:xfrm>
            <a:off x="-2782390" y="3544337"/>
            <a:ext cx="5855790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</a:t>
            </a:r>
          </a:p>
        </p:txBody>
      </p:sp>
    </p:spTree>
    <p:extLst>
      <p:ext uri="{BB962C8B-B14F-4D97-AF65-F5344CB8AC3E}">
        <p14:creationId xmlns:p14="http://schemas.microsoft.com/office/powerpoint/2010/main" val="426572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>
            <a:extLst>
              <a:ext uri="{FF2B5EF4-FFF2-40B4-BE49-F238E27FC236}">
                <a16:creationId xmlns:a16="http://schemas.microsoft.com/office/drawing/2014/main" id="{7831901A-1A79-50CB-458D-20563527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4" y="2189280"/>
            <a:ext cx="630000" cy="81489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FFA1FFA-3083-C1E6-CDB0-900B477FC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35" y="2185988"/>
            <a:ext cx="630000" cy="81489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FD3F7B35-6D1A-8E5F-6B41-91A273D53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494" y="2186592"/>
            <a:ext cx="630000" cy="81489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93ADFEA6-CA96-93FC-7BA4-87997478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152" y="2185988"/>
            <a:ext cx="630000" cy="81489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BD15C749-3A5C-19E4-F956-CE856AD2D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668" y="2186868"/>
            <a:ext cx="630000" cy="81489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56256A52-504A-AE8F-B9B4-6A2E13DED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85" y="3024657"/>
            <a:ext cx="630000" cy="814898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E838B3D-1FBF-87DB-A163-6D211C4E8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124" y="3028456"/>
            <a:ext cx="630000" cy="81489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1B08CE05-6A6D-30E2-3E9D-E35528165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494" y="3024657"/>
            <a:ext cx="630000" cy="81489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021372BB-EB52-57CE-AB84-2909350A2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2933" y="2185988"/>
            <a:ext cx="1281600" cy="1657734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6B278EE5-B7B9-8979-8A74-4B52EF8E75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3276" y="2185988"/>
            <a:ext cx="1281600" cy="1657734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4969C0B-7987-308B-3291-59FC2833D87D}"/>
              </a:ext>
            </a:extLst>
          </p:cNvPr>
          <p:cNvSpPr/>
          <p:nvPr/>
        </p:nvSpPr>
        <p:spPr>
          <a:xfrm>
            <a:off x="1315620" y="2703555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4CC47B3-A96F-005D-1E84-27997B041CED}"/>
              </a:ext>
            </a:extLst>
          </p:cNvPr>
          <p:cNvSpPr/>
          <p:nvPr/>
        </p:nvSpPr>
        <p:spPr>
          <a:xfrm>
            <a:off x="1965043" y="2703554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A04FBF9-0F18-6548-4004-2AA3010B2978}"/>
              </a:ext>
            </a:extLst>
          </p:cNvPr>
          <p:cNvSpPr/>
          <p:nvPr/>
        </p:nvSpPr>
        <p:spPr>
          <a:xfrm>
            <a:off x="2625839" y="2703554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4F70344-A396-14A0-3560-0595013A6953}"/>
              </a:ext>
            </a:extLst>
          </p:cNvPr>
          <p:cNvSpPr/>
          <p:nvPr/>
        </p:nvSpPr>
        <p:spPr>
          <a:xfrm>
            <a:off x="3277509" y="2703553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0ED6F7-2594-F501-3D8F-110F695D7F07}"/>
              </a:ext>
            </a:extLst>
          </p:cNvPr>
          <p:cNvSpPr/>
          <p:nvPr/>
        </p:nvSpPr>
        <p:spPr>
          <a:xfrm>
            <a:off x="656348" y="2703737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C4F033B-227A-A67E-59C9-A9C9EAD6BC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5728" y="3024657"/>
            <a:ext cx="630000" cy="8148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FA7B004-BD25-646B-ADFB-5FFA24DF4D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2812" y="3024657"/>
            <a:ext cx="630000" cy="8148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0F80F5-81C3-F0D7-8CFD-93336F84BE6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631222" y="2807302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5DC7F65-7BDF-8CD4-FACF-D7C4D71640BC}"/>
              </a:ext>
            </a:extLst>
          </p:cNvPr>
          <p:cNvSpPr txBox="1"/>
          <p:nvPr/>
        </p:nvSpPr>
        <p:spPr>
          <a:xfrm>
            <a:off x="332700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DA9988-DCF4-4DC3-F6E0-7802DBA8B8B9}"/>
              </a:ext>
            </a:extLst>
          </p:cNvPr>
          <p:cNvSpPr txBox="1"/>
          <p:nvPr/>
        </p:nvSpPr>
        <p:spPr>
          <a:xfrm>
            <a:off x="998166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2AE726-9D43-1147-6496-821EFA32F2A0}"/>
              </a:ext>
            </a:extLst>
          </p:cNvPr>
          <p:cNvSpPr txBox="1"/>
          <p:nvPr/>
        </p:nvSpPr>
        <p:spPr>
          <a:xfrm>
            <a:off x="1650716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E0CBDE-B0A8-15AE-52AF-AEED49569AE4}"/>
              </a:ext>
            </a:extLst>
          </p:cNvPr>
          <p:cNvSpPr txBox="1"/>
          <p:nvPr/>
        </p:nvSpPr>
        <p:spPr>
          <a:xfrm>
            <a:off x="2309010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264702-DDE6-B90A-64F8-8FC7D1DF33A5}"/>
              </a:ext>
            </a:extLst>
          </p:cNvPr>
          <p:cNvSpPr txBox="1"/>
          <p:nvPr/>
        </p:nvSpPr>
        <p:spPr>
          <a:xfrm>
            <a:off x="2958217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9996B5-67F1-DA2D-7B9A-85AAB8EBB736}"/>
              </a:ext>
            </a:extLst>
          </p:cNvPr>
          <p:cNvSpPr txBox="1"/>
          <p:nvPr/>
        </p:nvSpPr>
        <p:spPr>
          <a:xfrm>
            <a:off x="332700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5DAD60-5612-10A2-83CB-DB97CE3E027B}"/>
              </a:ext>
            </a:extLst>
          </p:cNvPr>
          <p:cNvSpPr txBox="1"/>
          <p:nvPr/>
        </p:nvSpPr>
        <p:spPr>
          <a:xfrm>
            <a:off x="998166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6BF65D-C859-BA5D-1EF9-0981B54484E1}"/>
              </a:ext>
            </a:extLst>
          </p:cNvPr>
          <p:cNvSpPr txBox="1"/>
          <p:nvPr/>
        </p:nvSpPr>
        <p:spPr>
          <a:xfrm>
            <a:off x="1650716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D41950-38C0-7F76-9A18-E52AE2F49242}"/>
              </a:ext>
            </a:extLst>
          </p:cNvPr>
          <p:cNvSpPr txBox="1"/>
          <p:nvPr/>
        </p:nvSpPr>
        <p:spPr>
          <a:xfrm>
            <a:off x="2309010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386534-29DD-8770-9178-D81CCD05CCD8}"/>
              </a:ext>
            </a:extLst>
          </p:cNvPr>
          <p:cNvSpPr txBox="1"/>
          <p:nvPr/>
        </p:nvSpPr>
        <p:spPr>
          <a:xfrm>
            <a:off x="2958217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97FF18-8017-766D-120E-1A459C128AD8}"/>
              </a:ext>
            </a:extLst>
          </p:cNvPr>
          <p:cNvSpPr txBox="1"/>
          <p:nvPr/>
        </p:nvSpPr>
        <p:spPr>
          <a:xfrm>
            <a:off x="3613735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040322-B8F4-CE12-8CF9-7E74CE56E16D}"/>
              </a:ext>
            </a:extLst>
          </p:cNvPr>
          <p:cNvSpPr txBox="1"/>
          <p:nvPr/>
        </p:nvSpPr>
        <p:spPr>
          <a:xfrm>
            <a:off x="4925010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8F0C92-AC08-064D-9FE3-78A30544C7ED}"/>
              </a:ext>
            </a:extLst>
          </p:cNvPr>
          <p:cNvSpPr txBox="1"/>
          <p:nvPr/>
        </p:nvSpPr>
        <p:spPr>
          <a:xfrm>
            <a:off x="757685" y="2855107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997EEF7-6BDF-0B97-497E-099C49D9A6EB}"/>
              </a:ext>
            </a:extLst>
          </p:cNvPr>
          <p:cNvSpPr txBox="1"/>
          <p:nvPr/>
        </p:nvSpPr>
        <p:spPr>
          <a:xfrm>
            <a:off x="757685" y="2709328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08434B3-CD16-9A6A-C557-E77A5F6C737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288853" y="2807667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C3528FF-2E05-BDFC-BE64-1799D153329B}"/>
              </a:ext>
            </a:extLst>
          </p:cNvPr>
          <p:cNvSpPr txBox="1"/>
          <p:nvPr/>
        </p:nvSpPr>
        <p:spPr>
          <a:xfrm>
            <a:off x="1415316" y="2855472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1785FE-1F46-B98E-E476-F73E0A263C5A}"/>
              </a:ext>
            </a:extLst>
          </p:cNvPr>
          <p:cNvSpPr txBox="1"/>
          <p:nvPr/>
        </p:nvSpPr>
        <p:spPr>
          <a:xfrm>
            <a:off x="1415316" y="2709693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5.9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316C7CB-B16E-61EB-8EDA-3AB457A69E3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938304" y="2807302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E1926A3-59CC-CFEE-D792-C64B9E1D9B55}"/>
              </a:ext>
            </a:extLst>
          </p:cNvPr>
          <p:cNvSpPr txBox="1"/>
          <p:nvPr/>
        </p:nvSpPr>
        <p:spPr>
          <a:xfrm>
            <a:off x="2064767" y="2855107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8A625D-1ACA-4DAB-AA51-0BED46667072}"/>
              </a:ext>
            </a:extLst>
          </p:cNvPr>
          <p:cNvSpPr txBox="1"/>
          <p:nvPr/>
        </p:nvSpPr>
        <p:spPr>
          <a:xfrm>
            <a:off x="2064767" y="2709328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1.1k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9992401-B580-3386-915A-B730DCA17DD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2596413" y="2801711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BAFAA9F-E830-65AD-69F0-F7F821016324}"/>
              </a:ext>
            </a:extLst>
          </p:cNvPr>
          <p:cNvSpPr txBox="1"/>
          <p:nvPr/>
        </p:nvSpPr>
        <p:spPr>
          <a:xfrm>
            <a:off x="2722876" y="2849516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6B7C18-44C5-392B-04DE-2BD1C1AF968A}"/>
              </a:ext>
            </a:extLst>
          </p:cNvPr>
          <p:cNvSpPr txBox="1"/>
          <p:nvPr/>
        </p:nvSpPr>
        <p:spPr>
          <a:xfrm>
            <a:off x="2722876" y="2703737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5.1k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C02C6D-790B-EC9C-7E6E-F932E0614570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3245864" y="2802075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7FBA021-BD79-302A-9551-A6F2FB7F2429}"/>
              </a:ext>
            </a:extLst>
          </p:cNvPr>
          <p:cNvSpPr txBox="1"/>
          <p:nvPr/>
        </p:nvSpPr>
        <p:spPr>
          <a:xfrm>
            <a:off x="3372327" y="2849880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810EF48-FB65-AC7E-E837-7F130DDB7D96}"/>
              </a:ext>
            </a:extLst>
          </p:cNvPr>
          <p:cNvSpPr txBox="1"/>
          <p:nvPr/>
        </p:nvSpPr>
        <p:spPr>
          <a:xfrm>
            <a:off x="3372327" y="2704101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254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50C4B6-94F8-6742-BD68-72F4C94AF9BF}"/>
              </a:ext>
            </a:extLst>
          </p:cNvPr>
          <p:cNvSpPr/>
          <p:nvPr/>
        </p:nvSpPr>
        <p:spPr>
          <a:xfrm>
            <a:off x="1372103" y="3518970"/>
            <a:ext cx="180000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28B164-8E20-2549-623F-AF2B6013D7DD}"/>
              </a:ext>
            </a:extLst>
          </p:cNvPr>
          <p:cNvSpPr/>
          <p:nvPr/>
        </p:nvSpPr>
        <p:spPr>
          <a:xfrm>
            <a:off x="2023428" y="3518969"/>
            <a:ext cx="180000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FFD43E2-82CF-4D7E-BD2C-6C398E5C5E88}"/>
              </a:ext>
            </a:extLst>
          </p:cNvPr>
          <p:cNvSpPr/>
          <p:nvPr/>
        </p:nvSpPr>
        <p:spPr>
          <a:xfrm>
            <a:off x="656348" y="3519152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F46B570-A009-1879-4C1B-8F936259220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631222" y="3622717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F86704-3904-6ED0-46B5-87DFA9529460}"/>
              </a:ext>
            </a:extLst>
          </p:cNvPr>
          <p:cNvSpPr txBox="1"/>
          <p:nvPr/>
        </p:nvSpPr>
        <p:spPr>
          <a:xfrm>
            <a:off x="757685" y="3670522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27692E-87AA-51CA-0274-FBF56E9EF0B0}"/>
              </a:ext>
            </a:extLst>
          </p:cNvPr>
          <p:cNvSpPr txBox="1"/>
          <p:nvPr/>
        </p:nvSpPr>
        <p:spPr>
          <a:xfrm>
            <a:off x="757685" y="3524743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D16108C-F761-32E1-AB10-76B60D021ABC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354862" y="3623082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86CADB4-EB24-0449-F9AB-25935C01B851}"/>
              </a:ext>
            </a:extLst>
          </p:cNvPr>
          <p:cNvSpPr txBox="1"/>
          <p:nvPr/>
        </p:nvSpPr>
        <p:spPr>
          <a:xfrm>
            <a:off x="1481325" y="3670887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3182D2F-C101-AE42-70E3-64B0A667592D}"/>
              </a:ext>
            </a:extLst>
          </p:cNvPr>
          <p:cNvSpPr txBox="1"/>
          <p:nvPr/>
        </p:nvSpPr>
        <p:spPr>
          <a:xfrm>
            <a:off x="1481325" y="3525108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85C812EF-6A8C-6322-460B-904CC34CCDB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2003038" y="3622717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37F25342-B933-DA4B-621B-9EE43587682E}"/>
              </a:ext>
            </a:extLst>
          </p:cNvPr>
          <p:cNvSpPr txBox="1"/>
          <p:nvPr/>
        </p:nvSpPr>
        <p:spPr>
          <a:xfrm>
            <a:off x="2129501" y="3670522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1D94471-C680-B05C-E0F9-CFAED054ED09}"/>
              </a:ext>
            </a:extLst>
          </p:cNvPr>
          <p:cNvSpPr txBox="1"/>
          <p:nvPr/>
        </p:nvSpPr>
        <p:spPr>
          <a:xfrm>
            <a:off x="2129501" y="3524743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435F2CB-1934-4CF2-3178-0B31AEA84401}"/>
              </a:ext>
            </a:extLst>
          </p:cNvPr>
          <p:cNvSpPr/>
          <p:nvPr/>
        </p:nvSpPr>
        <p:spPr>
          <a:xfrm>
            <a:off x="4555163" y="3408734"/>
            <a:ext cx="241373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790816F-A1EB-CC73-E873-A6811B6EAEF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511422" y="3565815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CFE88550-0251-CB45-2B6F-10826DFBF3B8}"/>
              </a:ext>
            </a:extLst>
          </p:cNvPr>
          <p:cNvSpPr txBox="1"/>
          <p:nvPr/>
        </p:nvSpPr>
        <p:spPr>
          <a:xfrm>
            <a:off x="4711467" y="3671022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9315915-45D9-0023-1692-F5F323DFB492}"/>
              </a:ext>
            </a:extLst>
          </p:cNvPr>
          <p:cNvSpPr txBox="1"/>
          <p:nvPr/>
        </p:nvSpPr>
        <p:spPr>
          <a:xfrm>
            <a:off x="4709223" y="3418259"/>
            <a:ext cx="75407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7AECFE6-8CAD-2570-1E35-F4A63F62B0BC}"/>
              </a:ext>
            </a:extLst>
          </p:cNvPr>
          <p:cNvSpPr/>
          <p:nvPr/>
        </p:nvSpPr>
        <p:spPr>
          <a:xfrm>
            <a:off x="5745956" y="3408548"/>
            <a:ext cx="355505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0FE2FD95-8721-DA43-7FC7-130E99296FE6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5705871" y="3565629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90C22DAF-76A3-B592-7D27-110F81D1D143}"/>
              </a:ext>
            </a:extLst>
          </p:cNvPr>
          <p:cNvSpPr txBox="1"/>
          <p:nvPr/>
        </p:nvSpPr>
        <p:spPr>
          <a:xfrm>
            <a:off x="5915442" y="3670836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D4C3FE-EF52-8764-DC1F-AF9C3222DAFF}"/>
              </a:ext>
            </a:extLst>
          </p:cNvPr>
          <p:cNvSpPr txBox="1"/>
          <p:nvPr/>
        </p:nvSpPr>
        <p:spPr>
          <a:xfrm>
            <a:off x="5913198" y="3418073"/>
            <a:ext cx="15765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7A9433D-FC7C-0A53-4817-1BE01981A1A3}"/>
              </a:ext>
            </a:extLst>
          </p:cNvPr>
          <p:cNvSpPr txBox="1"/>
          <p:nvPr/>
        </p:nvSpPr>
        <p:spPr>
          <a:xfrm>
            <a:off x="316014" y="3836511"/>
            <a:ext cx="5855790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</a:t>
            </a:r>
          </a:p>
        </p:txBody>
      </p:sp>
    </p:spTree>
    <p:extLst>
      <p:ext uri="{BB962C8B-B14F-4D97-AF65-F5344CB8AC3E}">
        <p14:creationId xmlns:p14="http://schemas.microsoft.com/office/powerpoint/2010/main" val="96323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BA94925-48D1-D0AF-AA17-6AC9683B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91" y="1950195"/>
            <a:ext cx="2034000" cy="1626470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9602E79-B631-2452-348A-D86E17CF475D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2761694" y="2284862"/>
            <a:ext cx="35972" cy="282126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3A73F97-1D9D-D147-F2A5-78161532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91" y="835903"/>
            <a:ext cx="1350000" cy="10782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366C1-8B99-369C-DD64-9B3833B4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93" y="835903"/>
            <a:ext cx="1350000" cy="10782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83E8E16-2629-2EF8-1112-B0B2278C8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192" y="835903"/>
            <a:ext cx="1350000" cy="1078292"/>
          </a:xfrm>
          <a:prstGeom prst="rect">
            <a:avLst/>
          </a:prstGeom>
        </p:spPr>
      </p:pic>
      <p:pic>
        <p:nvPicPr>
          <p:cNvPr id="30" name="Picture 2" descr="Aerial view of the quick clay landslide in Gjerdrum, Norway.">
            <a:extLst>
              <a:ext uri="{FF2B5EF4-FFF2-40B4-BE49-F238E27FC236}">
                <a16:creationId xmlns:a16="http://schemas.microsoft.com/office/drawing/2014/main" id="{39FB841E-F58C-66AD-F0CB-2D3DB4E4B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2034"/>
          <a:stretch/>
        </p:blipFill>
        <p:spPr bwMode="auto">
          <a:xfrm>
            <a:off x="301981" y="2692386"/>
            <a:ext cx="1700208" cy="88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C6A9AF9-7873-2436-4444-C4ABB36B9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193" y="1950195"/>
            <a:ext cx="2034000" cy="162638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7C1494E-04DC-DA1F-EF5B-E0C677AC6B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04" t="1" r="11500" b="130"/>
          <a:stretch/>
        </p:blipFill>
        <p:spPr>
          <a:xfrm>
            <a:off x="301981" y="835903"/>
            <a:ext cx="1700208" cy="181919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58CD6AA-3E5E-57A9-7547-159DAF0767C5}"/>
              </a:ext>
            </a:extLst>
          </p:cNvPr>
          <p:cNvSpPr/>
          <p:nvPr/>
        </p:nvSpPr>
        <p:spPr>
          <a:xfrm>
            <a:off x="3128924" y="867940"/>
            <a:ext cx="241373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7566DC1-445F-DCE8-0F90-BF33C732800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3085183" y="1025021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5F4A6E3-7D9B-4A24-43F9-C261B065EE34}"/>
              </a:ext>
            </a:extLst>
          </p:cNvPr>
          <p:cNvSpPr txBox="1"/>
          <p:nvPr/>
        </p:nvSpPr>
        <p:spPr>
          <a:xfrm>
            <a:off x="3285228" y="1130228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58A5FB-693E-B9ED-312E-B984FB8976DA}"/>
              </a:ext>
            </a:extLst>
          </p:cNvPr>
          <p:cNvSpPr txBox="1"/>
          <p:nvPr/>
        </p:nvSpPr>
        <p:spPr>
          <a:xfrm>
            <a:off x="3282984" y="877465"/>
            <a:ext cx="75407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2450DF-DC2B-A245-96E9-6EA758180A31}"/>
              </a:ext>
            </a:extLst>
          </p:cNvPr>
          <p:cNvSpPr/>
          <p:nvPr/>
        </p:nvSpPr>
        <p:spPr>
          <a:xfrm>
            <a:off x="4400680" y="867754"/>
            <a:ext cx="355505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4858F70-F56E-7262-4EB3-9AA769507E8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360595" y="1024835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0A310A1-02A4-7392-E7D4-F80A76A868BE}"/>
              </a:ext>
            </a:extLst>
          </p:cNvPr>
          <p:cNvSpPr txBox="1"/>
          <p:nvPr/>
        </p:nvSpPr>
        <p:spPr>
          <a:xfrm>
            <a:off x="4570166" y="1130042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8F301D-ED22-5556-DF85-F9ABFE3732BF}"/>
              </a:ext>
            </a:extLst>
          </p:cNvPr>
          <p:cNvSpPr txBox="1"/>
          <p:nvPr/>
        </p:nvSpPr>
        <p:spPr>
          <a:xfrm>
            <a:off x="4567922" y="877279"/>
            <a:ext cx="15765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C434E6-5A61-83EF-88DF-C25492980FB4}"/>
              </a:ext>
            </a:extLst>
          </p:cNvPr>
          <p:cNvSpPr/>
          <p:nvPr/>
        </p:nvSpPr>
        <p:spPr>
          <a:xfrm>
            <a:off x="5903078" y="867754"/>
            <a:ext cx="241373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A96A36A5-920A-AD39-FF04-3D0D67F7D35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859337" y="1024835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0463EEF-ABAA-CB0B-ECF2-AD28427C0063}"/>
              </a:ext>
            </a:extLst>
          </p:cNvPr>
          <p:cNvSpPr txBox="1"/>
          <p:nvPr/>
        </p:nvSpPr>
        <p:spPr>
          <a:xfrm>
            <a:off x="6059382" y="1130042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E978C8-3254-6525-2DC4-27A0576475B7}"/>
              </a:ext>
            </a:extLst>
          </p:cNvPr>
          <p:cNvSpPr txBox="1"/>
          <p:nvPr/>
        </p:nvSpPr>
        <p:spPr>
          <a:xfrm>
            <a:off x="6057138" y="877279"/>
            <a:ext cx="75407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2F51DE3-E1AD-B132-4EEC-657D4A99A5B9}"/>
              </a:ext>
            </a:extLst>
          </p:cNvPr>
          <p:cNvSpPr/>
          <p:nvPr/>
        </p:nvSpPr>
        <p:spPr>
          <a:xfrm>
            <a:off x="1705158" y="2220344"/>
            <a:ext cx="241373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B0A3B9F-2947-BD45-E06F-476968FDD62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661417" y="2377425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3C36BBA-ED2D-13D2-305E-769313DE7FB3}"/>
              </a:ext>
            </a:extLst>
          </p:cNvPr>
          <p:cNvSpPr txBox="1"/>
          <p:nvPr/>
        </p:nvSpPr>
        <p:spPr>
          <a:xfrm>
            <a:off x="1861462" y="2482632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95446F2-27EC-FA16-AF38-AAA0932F1AC7}"/>
              </a:ext>
            </a:extLst>
          </p:cNvPr>
          <p:cNvSpPr txBox="1"/>
          <p:nvPr/>
        </p:nvSpPr>
        <p:spPr>
          <a:xfrm>
            <a:off x="1859218" y="2229869"/>
            <a:ext cx="75407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C3E8CB-A57D-89AD-3E6E-4DA8F66DC032}"/>
              </a:ext>
            </a:extLst>
          </p:cNvPr>
          <p:cNvSpPr txBox="1"/>
          <p:nvPr/>
        </p:nvSpPr>
        <p:spPr>
          <a:xfrm>
            <a:off x="332700" y="86933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6EFE15-A028-C462-F72B-8DC45DCD9344}"/>
              </a:ext>
            </a:extLst>
          </p:cNvPr>
          <p:cNvSpPr txBox="1"/>
          <p:nvPr/>
        </p:nvSpPr>
        <p:spPr>
          <a:xfrm>
            <a:off x="2090908" y="867754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DAD494-1442-7EFE-0C0B-BC8D5D496F03}"/>
              </a:ext>
            </a:extLst>
          </p:cNvPr>
          <p:cNvSpPr txBox="1"/>
          <p:nvPr/>
        </p:nvSpPr>
        <p:spPr>
          <a:xfrm>
            <a:off x="3483017" y="8678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962D67-0346-DE84-EE8B-4EE44EF13897}"/>
              </a:ext>
            </a:extLst>
          </p:cNvPr>
          <p:cNvSpPr txBox="1"/>
          <p:nvPr/>
        </p:nvSpPr>
        <p:spPr>
          <a:xfrm>
            <a:off x="2090908" y="198278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F65E4C7-88DC-E4DF-3E65-82EC05FD4A26}"/>
              </a:ext>
            </a:extLst>
          </p:cNvPr>
          <p:cNvSpPr txBox="1"/>
          <p:nvPr/>
        </p:nvSpPr>
        <p:spPr>
          <a:xfrm>
            <a:off x="4865778" y="867754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51067FA-9BAC-1E9D-9CE5-16E7E262BA64}"/>
              </a:ext>
            </a:extLst>
          </p:cNvPr>
          <p:cNvSpPr txBox="1"/>
          <p:nvPr/>
        </p:nvSpPr>
        <p:spPr>
          <a:xfrm>
            <a:off x="332700" y="273004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E029E2E-E59B-55B8-AA60-59BE822C010C}"/>
              </a:ext>
            </a:extLst>
          </p:cNvPr>
          <p:cNvSpPr txBox="1"/>
          <p:nvPr/>
        </p:nvSpPr>
        <p:spPr>
          <a:xfrm>
            <a:off x="4181646" y="1980270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CE393B7-ACC5-0695-DD2F-298D24725388}"/>
              </a:ext>
            </a:extLst>
          </p:cNvPr>
          <p:cNvSpPr/>
          <p:nvPr/>
        </p:nvSpPr>
        <p:spPr>
          <a:xfrm>
            <a:off x="4037489" y="1311275"/>
            <a:ext cx="210661" cy="136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7DE7CD0-F971-2D26-399A-C0560D42AAE1}"/>
              </a:ext>
            </a:extLst>
          </p:cNvPr>
          <p:cNvSpPr/>
          <p:nvPr/>
        </p:nvSpPr>
        <p:spPr>
          <a:xfrm>
            <a:off x="5421789" y="1311275"/>
            <a:ext cx="210661" cy="136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6D9B1C1-2200-F26A-0D08-5569E9A7A801}"/>
              </a:ext>
            </a:extLst>
          </p:cNvPr>
          <p:cNvSpPr/>
          <p:nvPr/>
        </p:nvSpPr>
        <p:spPr>
          <a:xfrm>
            <a:off x="2656364" y="1311275"/>
            <a:ext cx="210661" cy="136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4AF21A2-BD69-6571-DA15-EDB627FD35EB}"/>
              </a:ext>
            </a:extLst>
          </p:cNvPr>
          <p:cNvSpPr txBox="1"/>
          <p:nvPr/>
        </p:nvSpPr>
        <p:spPr>
          <a:xfrm>
            <a:off x="2645538" y="1159970"/>
            <a:ext cx="304257" cy="18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(f-g)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F529197-BB9F-E7B2-85A5-8630C31623DD}"/>
              </a:ext>
            </a:extLst>
          </p:cNvPr>
          <p:cNvSpPr txBox="1"/>
          <p:nvPr/>
        </p:nvSpPr>
        <p:spPr>
          <a:xfrm>
            <a:off x="4035718" y="1159970"/>
            <a:ext cx="304257" cy="18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(f-g)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7B84AC-6C0B-E18A-5C81-2F4DA010A53F}"/>
              </a:ext>
            </a:extLst>
          </p:cNvPr>
          <p:cNvSpPr txBox="1"/>
          <p:nvPr/>
        </p:nvSpPr>
        <p:spPr>
          <a:xfrm>
            <a:off x="5413303" y="1159970"/>
            <a:ext cx="304257" cy="18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(f-g)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E6BEB82-FB6A-C446-0EEB-9C755DD6E343}"/>
              </a:ext>
            </a:extLst>
          </p:cNvPr>
          <p:cNvSpPr/>
          <p:nvPr/>
        </p:nvSpPr>
        <p:spPr>
          <a:xfrm>
            <a:off x="802959" y="2339899"/>
            <a:ext cx="85247" cy="7540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A02617-A3BB-3C3F-B1C9-556548F324FD}"/>
              </a:ext>
            </a:extLst>
          </p:cNvPr>
          <p:cNvSpPr txBox="1"/>
          <p:nvPr/>
        </p:nvSpPr>
        <p:spPr>
          <a:xfrm>
            <a:off x="1126332" y="2310333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(c-e)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F2316BB-BD6C-9F9F-33C8-2E31F3FC3BB3}"/>
              </a:ext>
            </a:extLst>
          </p:cNvPr>
          <p:cNvCxnSpPr>
            <a:cxnSpLocks/>
            <a:stCxn id="90" idx="1"/>
            <a:endCxn id="89" idx="3"/>
          </p:cNvCxnSpPr>
          <p:nvPr/>
        </p:nvCxnSpPr>
        <p:spPr>
          <a:xfrm flipH="1">
            <a:off x="888206" y="2377601"/>
            <a:ext cx="238126" cy="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5EFFA5A-29C9-4EED-3EAB-B7F63DA2F4C4}"/>
              </a:ext>
            </a:extLst>
          </p:cNvPr>
          <p:cNvSpPr txBox="1"/>
          <p:nvPr/>
        </p:nvSpPr>
        <p:spPr>
          <a:xfrm>
            <a:off x="2578113" y="1994832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Grønlund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56%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81%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CF73AFC-6FC6-7478-6B5F-092C829BA95A}"/>
              </a:ext>
            </a:extLst>
          </p:cNvPr>
          <p:cNvSpPr txBox="1"/>
          <p:nvPr/>
        </p:nvSpPr>
        <p:spPr>
          <a:xfrm>
            <a:off x="3604953" y="1994832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Kløfta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39%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64%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3AD7FD0-86FE-CE98-75CD-D90BC718C8B1}"/>
              </a:ext>
            </a:extLst>
          </p:cNvPr>
          <p:cNvSpPr txBox="1"/>
          <p:nvPr/>
        </p:nvSpPr>
        <p:spPr>
          <a:xfrm>
            <a:off x="3604955" y="2910046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Lindeberg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49%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75%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FB7169B-4515-33F0-A35A-60751E9341A4}"/>
              </a:ext>
            </a:extLst>
          </p:cNvPr>
          <p:cNvSpPr txBox="1"/>
          <p:nvPr/>
        </p:nvSpPr>
        <p:spPr>
          <a:xfrm>
            <a:off x="316014" y="3579525"/>
            <a:ext cx="5855790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E740AC5-21FD-DBC0-6CB7-A3080024A691}"/>
              </a:ext>
            </a:extLst>
          </p:cNvPr>
          <p:cNvSpPr txBox="1"/>
          <p:nvPr/>
        </p:nvSpPr>
        <p:spPr>
          <a:xfrm>
            <a:off x="3604954" y="3243355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Frogner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58%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83%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4757CA3-1270-7930-02A8-A3A4E5953044}"/>
              </a:ext>
            </a:extLst>
          </p:cNvPr>
          <p:cNvSpPr txBox="1"/>
          <p:nvPr/>
        </p:nvSpPr>
        <p:spPr>
          <a:xfrm>
            <a:off x="2090908" y="3234541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Oslo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18%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34%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ACF0829-5259-9FC3-151F-9860C72C5CFF}"/>
              </a:ext>
            </a:extLst>
          </p:cNvPr>
          <p:cNvCxnSpPr>
            <a:cxnSpLocks/>
            <a:stCxn id="98" idx="2"/>
          </p:cNvCxnSpPr>
          <p:nvPr/>
        </p:nvCxnSpPr>
        <p:spPr>
          <a:xfrm flipH="1">
            <a:off x="3691215" y="2284862"/>
            <a:ext cx="133291" cy="212476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BA5091A-9DFF-18F0-2FCA-1EC3131B9624}"/>
              </a:ext>
            </a:extLst>
          </p:cNvPr>
          <p:cNvCxnSpPr>
            <a:cxnSpLocks/>
            <a:stCxn id="99" idx="1"/>
          </p:cNvCxnSpPr>
          <p:nvPr/>
        </p:nvCxnSpPr>
        <p:spPr>
          <a:xfrm flipH="1">
            <a:off x="3503169" y="3055061"/>
            <a:ext cx="101786" cy="145014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D7AB0E-766D-D942-1EF2-3E4D6BAFE6EA}"/>
              </a:ext>
            </a:extLst>
          </p:cNvPr>
          <p:cNvCxnSpPr>
            <a:cxnSpLocks/>
            <a:stCxn id="101" idx="1"/>
          </p:cNvCxnSpPr>
          <p:nvPr/>
        </p:nvCxnSpPr>
        <p:spPr>
          <a:xfrm flipH="1">
            <a:off x="3320687" y="3388370"/>
            <a:ext cx="284267" cy="40207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B7B085-3DFA-3DF2-F108-5F5D925704A6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2530013" y="3379556"/>
            <a:ext cx="298912" cy="102961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5060065-B076-D03E-9C28-9739494EA781}"/>
              </a:ext>
            </a:extLst>
          </p:cNvPr>
          <p:cNvCxnSpPr>
            <a:cxnSpLocks/>
            <a:stCxn id="125" idx="2"/>
          </p:cNvCxnSpPr>
          <p:nvPr/>
        </p:nvCxnSpPr>
        <p:spPr>
          <a:xfrm flipH="1">
            <a:off x="4850629" y="2284789"/>
            <a:ext cx="35972" cy="282126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C4DFAB6A-59C2-627D-8FF8-6580F101326F}"/>
              </a:ext>
            </a:extLst>
          </p:cNvPr>
          <p:cNvSpPr txBox="1"/>
          <p:nvPr/>
        </p:nvSpPr>
        <p:spPr>
          <a:xfrm>
            <a:off x="4667048" y="1994759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Grønlund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55%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80%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5359112-5F9D-2AAC-6C4B-7A2A4818B35E}"/>
              </a:ext>
            </a:extLst>
          </p:cNvPr>
          <p:cNvSpPr txBox="1"/>
          <p:nvPr/>
        </p:nvSpPr>
        <p:spPr>
          <a:xfrm>
            <a:off x="5693888" y="1994759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Kløfta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38%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63%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6BEF813-CD98-8CEB-9B00-CF3BD2CD2F1C}"/>
              </a:ext>
            </a:extLst>
          </p:cNvPr>
          <p:cNvSpPr txBox="1"/>
          <p:nvPr/>
        </p:nvSpPr>
        <p:spPr>
          <a:xfrm>
            <a:off x="5693890" y="2909973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Lindeberg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47%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73%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61D1913-6524-7D2D-7174-88A6B0DA1CB3}"/>
              </a:ext>
            </a:extLst>
          </p:cNvPr>
          <p:cNvSpPr txBox="1"/>
          <p:nvPr/>
        </p:nvSpPr>
        <p:spPr>
          <a:xfrm>
            <a:off x="5693889" y="3243282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Frogner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57%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82%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6D85008-48CC-8A29-1B1F-0528FB36CBF0}"/>
              </a:ext>
            </a:extLst>
          </p:cNvPr>
          <p:cNvSpPr txBox="1"/>
          <p:nvPr/>
        </p:nvSpPr>
        <p:spPr>
          <a:xfrm>
            <a:off x="4179843" y="3234468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Oslo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36%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55%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759B39F-2A8B-215C-84EB-4AD7B3D9E6B6}"/>
              </a:ext>
            </a:extLst>
          </p:cNvPr>
          <p:cNvCxnSpPr>
            <a:cxnSpLocks/>
            <a:stCxn id="126" idx="2"/>
          </p:cNvCxnSpPr>
          <p:nvPr/>
        </p:nvCxnSpPr>
        <p:spPr>
          <a:xfrm flipH="1">
            <a:off x="5780150" y="2284789"/>
            <a:ext cx="133291" cy="212476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BF5A112-96C4-B2E9-5918-DF48C062D155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5592104" y="3054988"/>
            <a:ext cx="101786" cy="145014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42EA481-6DA4-46B5-0C05-ED9644C27927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5409622" y="3388297"/>
            <a:ext cx="284267" cy="40207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6A25251-0188-3EFA-B36C-C6E202300B71}"/>
              </a:ext>
            </a:extLst>
          </p:cNvPr>
          <p:cNvCxnSpPr>
            <a:cxnSpLocks/>
            <a:stCxn id="129" idx="3"/>
          </p:cNvCxnSpPr>
          <p:nvPr/>
        </p:nvCxnSpPr>
        <p:spPr>
          <a:xfrm>
            <a:off x="4618948" y="3379483"/>
            <a:ext cx="298912" cy="102961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2BB0751-4B4A-89D2-D7DF-6EAB3EE84BAA}"/>
              </a:ext>
            </a:extLst>
          </p:cNvPr>
          <p:cNvSpPr txBox="1"/>
          <p:nvPr/>
        </p:nvSpPr>
        <p:spPr>
          <a:xfrm>
            <a:off x="638347" y="3578926"/>
            <a:ext cx="1363842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© NTB/AFP via GETTY Images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4652548-380B-C31C-5ECD-B443F5A48445}"/>
              </a:ext>
            </a:extLst>
          </p:cNvPr>
          <p:cNvSpPr txBox="1"/>
          <p:nvPr/>
        </p:nvSpPr>
        <p:spPr>
          <a:xfrm>
            <a:off x="2918471" y="2599012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3602327-ABE3-8857-EEC7-43AC311B0C04}"/>
              </a:ext>
            </a:extLst>
          </p:cNvPr>
          <p:cNvCxnSpPr>
            <a:cxnSpLocks/>
          </p:cNvCxnSpPr>
          <p:nvPr/>
        </p:nvCxnSpPr>
        <p:spPr>
          <a:xfrm flipH="1">
            <a:off x="2792380" y="2671226"/>
            <a:ext cx="15557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B4AC041A-A548-3A83-0A9D-D09F0E85C4ED}"/>
              </a:ext>
            </a:extLst>
          </p:cNvPr>
          <p:cNvSpPr txBox="1"/>
          <p:nvPr/>
        </p:nvSpPr>
        <p:spPr>
          <a:xfrm>
            <a:off x="5009970" y="2599012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8F43AA6-9289-A489-0D60-51DC52B435E6}"/>
              </a:ext>
            </a:extLst>
          </p:cNvPr>
          <p:cNvCxnSpPr>
            <a:cxnSpLocks/>
          </p:cNvCxnSpPr>
          <p:nvPr/>
        </p:nvCxnSpPr>
        <p:spPr>
          <a:xfrm flipH="1">
            <a:off x="4883879" y="2671226"/>
            <a:ext cx="15557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08BE344-91C6-AF6A-0E6D-8976A1CEBD2E}"/>
              </a:ext>
            </a:extLst>
          </p:cNvPr>
          <p:cNvSpPr txBox="1"/>
          <p:nvPr/>
        </p:nvSpPr>
        <p:spPr>
          <a:xfrm>
            <a:off x="5657378" y="1290702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C7079AD-6023-CD30-5A94-9C20A5127E07}"/>
              </a:ext>
            </a:extLst>
          </p:cNvPr>
          <p:cNvCxnSpPr>
            <a:cxnSpLocks/>
          </p:cNvCxnSpPr>
          <p:nvPr/>
        </p:nvCxnSpPr>
        <p:spPr>
          <a:xfrm flipH="1">
            <a:off x="5531287" y="1362916"/>
            <a:ext cx="15557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75A9D89B-269E-9AFA-FC65-5D8F0C1AD39A}"/>
              </a:ext>
            </a:extLst>
          </p:cNvPr>
          <p:cNvSpPr txBox="1"/>
          <p:nvPr/>
        </p:nvSpPr>
        <p:spPr>
          <a:xfrm>
            <a:off x="4267640" y="1290702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4525BBC-6FAF-5ADE-1C94-B8B77931FE7A}"/>
              </a:ext>
            </a:extLst>
          </p:cNvPr>
          <p:cNvCxnSpPr>
            <a:cxnSpLocks/>
          </p:cNvCxnSpPr>
          <p:nvPr/>
        </p:nvCxnSpPr>
        <p:spPr>
          <a:xfrm flipH="1">
            <a:off x="4141549" y="1362916"/>
            <a:ext cx="15557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45BD87C4-3618-301D-16D5-D61A2B484ECC}"/>
              </a:ext>
            </a:extLst>
          </p:cNvPr>
          <p:cNvSpPr txBox="1"/>
          <p:nvPr/>
        </p:nvSpPr>
        <p:spPr>
          <a:xfrm>
            <a:off x="2883965" y="1290336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42D48E6-C3DE-44F4-8C7A-6C09355B431D}"/>
              </a:ext>
            </a:extLst>
          </p:cNvPr>
          <p:cNvCxnSpPr>
            <a:cxnSpLocks/>
          </p:cNvCxnSpPr>
          <p:nvPr/>
        </p:nvCxnSpPr>
        <p:spPr>
          <a:xfrm flipH="1">
            <a:off x="2757874" y="1362550"/>
            <a:ext cx="15557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871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03370-0D57-E773-4847-E87488F3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99" y="493452"/>
            <a:ext cx="1330081" cy="1271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C8DD-EBE7-9212-0D6E-6DA6BD27F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4" t="5199" r="11500" b="2906"/>
          <a:stretch/>
        </p:blipFill>
        <p:spPr>
          <a:xfrm>
            <a:off x="1791299" y="492216"/>
            <a:ext cx="1291104" cy="1271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00FC69-141E-81E6-107B-AB25F7BC5A25}"/>
              </a:ext>
            </a:extLst>
          </p:cNvPr>
          <p:cNvSpPr/>
          <p:nvPr/>
        </p:nvSpPr>
        <p:spPr>
          <a:xfrm>
            <a:off x="1791300" y="492217"/>
            <a:ext cx="241373" cy="38221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27176-C853-CF31-361E-6B1618902EB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47559" y="649298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0FA5D-D630-BAC2-043A-E9936FDA656D}"/>
              </a:ext>
            </a:extLst>
          </p:cNvPr>
          <p:cNvSpPr txBox="1"/>
          <p:nvPr/>
        </p:nvSpPr>
        <p:spPr>
          <a:xfrm>
            <a:off x="1947604" y="754505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20881-E465-E7BA-81C6-B10B0B1F44C1}"/>
              </a:ext>
            </a:extLst>
          </p:cNvPr>
          <p:cNvSpPr txBox="1"/>
          <p:nvPr/>
        </p:nvSpPr>
        <p:spPr>
          <a:xfrm>
            <a:off x="1945360" y="501742"/>
            <a:ext cx="75407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59D28-E009-1F98-988A-4E3E5404CB71}"/>
              </a:ext>
            </a:extLst>
          </p:cNvPr>
          <p:cNvSpPr txBox="1"/>
          <p:nvPr/>
        </p:nvSpPr>
        <p:spPr>
          <a:xfrm>
            <a:off x="-2772866" y="1613860"/>
            <a:ext cx="5855790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</a:t>
            </a:r>
          </a:p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©2023 Google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F53F0-7976-241E-E5A0-4FFE2D85B401}"/>
              </a:ext>
            </a:extLst>
          </p:cNvPr>
          <p:cNvSpPr txBox="1"/>
          <p:nvPr/>
        </p:nvSpPr>
        <p:spPr>
          <a:xfrm>
            <a:off x="391698" y="492217"/>
            <a:ext cx="512319" cy="553998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rIns="0" rtlCol="0" anchor="ctr">
            <a:spAutoFit/>
          </a:bodyPr>
          <a:lstStyle/>
          <a:p>
            <a:pPr>
              <a:lnSpc>
                <a:spcPts val="600"/>
              </a:lnSpc>
            </a:pPr>
            <a:r>
              <a:rPr lang="en-US" sz="700" dirty="0">
                <a:solidFill>
                  <a:srgbClr val="C4C4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</a:t>
            </a:r>
          </a:p>
          <a:p>
            <a:pPr>
              <a:lnSpc>
                <a:spcPts val="6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5B1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  <a:p>
            <a:pPr>
              <a:lnSpc>
                <a:spcPts val="6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CC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FFCC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</a:t>
            </a:r>
          </a:p>
          <a:p>
            <a:pPr>
              <a:lnSpc>
                <a:spcPts val="6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36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F36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Considerable</a:t>
            </a:r>
          </a:p>
          <a:p>
            <a:pPr>
              <a:lnSpc>
                <a:spcPts val="6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E3000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E3000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  <a:p>
            <a:pPr>
              <a:lnSpc>
                <a:spcPts val="6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high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D60F2C-9534-C448-6826-48CFB85A425D}"/>
              </a:ext>
            </a:extLst>
          </p:cNvPr>
          <p:cNvSpPr/>
          <p:nvPr/>
        </p:nvSpPr>
        <p:spPr>
          <a:xfrm>
            <a:off x="2127405" y="1482464"/>
            <a:ext cx="140338" cy="1403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F0DFD0-28A4-0F0F-E82D-BDFF79FD3311}"/>
              </a:ext>
            </a:extLst>
          </p:cNvPr>
          <p:cNvSpPr/>
          <p:nvPr/>
        </p:nvSpPr>
        <p:spPr>
          <a:xfrm>
            <a:off x="833848" y="1483863"/>
            <a:ext cx="140338" cy="1403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91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43D402F-6F56-CB78-9FCF-4A42D5EE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0" y="365859"/>
            <a:ext cx="1314000" cy="13168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608FED-AE13-1D5F-2F4C-3E15AB3A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90" y="357643"/>
            <a:ext cx="1314000" cy="13154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D6B536-2946-1CBE-2B6E-48F945ABEECE}"/>
              </a:ext>
            </a:extLst>
          </p:cNvPr>
          <p:cNvSpPr txBox="1"/>
          <p:nvPr/>
        </p:nvSpPr>
        <p:spPr>
          <a:xfrm>
            <a:off x="1297574" y="1696100"/>
            <a:ext cx="1800000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978D78-093E-5D56-0624-4CE54EA4CB56}"/>
              </a:ext>
            </a:extLst>
          </p:cNvPr>
          <p:cNvSpPr/>
          <p:nvPr/>
        </p:nvSpPr>
        <p:spPr>
          <a:xfrm>
            <a:off x="2295525" y="818233"/>
            <a:ext cx="282575" cy="2825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6A0C60-6A80-8B5E-F395-2AE91F21E1BD}"/>
              </a:ext>
            </a:extLst>
          </p:cNvPr>
          <p:cNvSpPr txBox="1"/>
          <p:nvPr/>
        </p:nvSpPr>
        <p:spPr>
          <a:xfrm>
            <a:off x="1807107" y="436700"/>
            <a:ext cx="583200" cy="324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rIns="0" rtlCol="0" anchor="ctr">
            <a:spAutoFit/>
          </a:bodyPr>
          <a:lstStyle/>
          <a:p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Brattvåg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 = 35%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 = 53%</a:t>
            </a:r>
            <a:endParaRPr lang="en-US" sz="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7C239F-0858-36B8-5326-56BE8C03B731}"/>
              </a:ext>
            </a:extLst>
          </p:cNvPr>
          <p:cNvSpPr txBox="1"/>
          <p:nvPr/>
        </p:nvSpPr>
        <p:spPr>
          <a:xfrm>
            <a:off x="445964" y="436700"/>
            <a:ext cx="584383" cy="324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rIns="0" rtlCol="0" anchor="ctr">
            <a:spAutoFit/>
          </a:bodyPr>
          <a:lstStyle/>
          <a:p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Leinesfjord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 = 69%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 = 21%</a:t>
            </a:r>
            <a:endParaRPr lang="en-US" sz="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6260E5-BAAE-AD4E-DAF3-F9822D809025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38156" y="760700"/>
            <a:ext cx="292191" cy="236921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4C5D9F-4C05-EF67-37DA-18CF6937363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2098707" y="760700"/>
            <a:ext cx="292191" cy="228523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80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4C44C8-66AA-B28A-154E-7EEC46AD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4" b="8989"/>
          <a:stretch/>
        </p:blipFill>
        <p:spPr>
          <a:xfrm>
            <a:off x="404132" y="1804882"/>
            <a:ext cx="5546987" cy="2922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A79B3B-DA8B-7ED7-47EC-5F8B3F211728}"/>
              </a:ext>
            </a:extLst>
          </p:cNvPr>
          <p:cNvSpPr txBox="1"/>
          <p:nvPr/>
        </p:nvSpPr>
        <p:spPr>
          <a:xfrm>
            <a:off x="513750" y="4726981"/>
            <a:ext cx="5451658" cy="106958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Google, Administrative Boundaries ©2022 GADM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27C23-F20A-C744-11A1-E703C95E4EDB}"/>
              </a:ext>
            </a:extLst>
          </p:cNvPr>
          <p:cNvSpPr txBox="1"/>
          <p:nvPr/>
        </p:nvSpPr>
        <p:spPr>
          <a:xfrm>
            <a:off x="3198720" y="4349953"/>
            <a:ext cx="686110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Agder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~23,000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798BCF-7131-2C24-34ED-899F76C6AF3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290" y="4496147"/>
            <a:ext cx="734430" cy="1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5E58AE-5E4B-68ED-059D-818847AD35DE}"/>
              </a:ext>
            </a:extLst>
          </p:cNvPr>
          <p:cNvSpPr txBox="1"/>
          <p:nvPr/>
        </p:nvSpPr>
        <p:spPr>
          <a:xfrm>
            <a:off x="4078763" y="3041819"/>
            <a:ext cx="644025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Innlandet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~52,100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ED58AD-BD68-B19A-86A9-BBADC3033280}"/>
              </a:ext>
            </a:extLst>
          </p:cNvPr>
          <p:cNvSpPr txBox="1"/>
          <p:nvPr/>
        </p:nvSpPr>
        <p:spPr>
          <a:xfrm>
            <a:off x="897015" y="3501079"/>
            <a:ext cx="904287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Møre</a:t>
            </a:r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Romsdal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~25,500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473B0-2C88-A533-6D46-C648500D34F6}"/>
              </a:ext>
            </a:extLst>
          </p:cNvPr>
          <p:cNvSpPr txBox="1"/>
          <p:nvPr/>
        </p:nvSpPr>
        <p:spPr>
          <a:xfrm>
            <a:off x="1162050" y="2668981"/>
            <a:ext cx="720137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Nordland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~80,600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6CB33-7D97-67F6-1E7E-53BD64BDC242}"/>
              </a:ext>
            </a:extLst>
          </p:cNvPr>
          <p:cNvSpPr txBox="1"/>
          <p:nvPr/>
        </p:nvSpPr>
        <p:spPr>
          <a:xfrm>
            <a:off x="4083381" y="3761867"/>
            <a:ext cx="644025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Oslo</a:t>
            </a: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~481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079B3-697E-FD73-EA45-770612F03212}"/>
              </a:ext>
            </a:extLst>
          </p:cNvPr>
          <p:cNvSpPr txBox="1"/>
          <p:nvPr/>
        </p:nvSpPr>
        <p:spPr>
          <a:xfrm>
            <a:off x="1109663" y="4273008"/>
            <a:ext cx="686110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Rogaland</a:t>
            </a: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~16,500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70E72E-4CB2-25B6-498F-0F5EDF27B1ED}"/>
              </a:ext>
            </a:extLst>
          </p:cNvPr>
          <p:cNvSpPr txBox="1"/>
          <p:nvPr/>
        </p:nvSpPr>
        <p:spPr>
          <a:xfrm>
            <a:off x="1162050" y="2064735"/>
            <a:ext cx="1006985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Troms </a:t>
            </a:r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Finnmark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~115,800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071FD7-0F61-7491-B98C-407694EF399C}"/>
              </a:ext>
            </a:extLst>
          </p:cNvPr>
          <p:cNvSpPr txBox="1"/>
          <p:nvPr/>
        </p:nvSpPr>
        <p:spPr>
          <a:xfrm>
            <a:off x="4078763" y="2680034"/>
            <a:ext cx="644025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Trøndelag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~60,000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B504D3-EBEE-A18F-2549-DF765E31E585}"/>
              </a:ext>
            </a:extLst>
          </p:cNvPr>
          <p:cNvSpPr txBox="1"/>
          <p:nvPr/>
        </p:nvSpPr>
        <p:spPr>
          <a:xfrm>
            <a:off x="4083381" y="4119120"/>
            <a:ext cx="1041069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Vestfold </a:t>
            </a:r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Telemark</a:t>
            </a: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~20,200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3CA244-7D3C-B880-0A36-FE76427E322B}"/>
              </a:ext>
            </a:extLst>
          </p:cNvPr>
          <p:cNvSpPr txBox="1"/>
          <p:nvPr/>
        </p:nvSpPr>
        <p:spPr>
          <a:xfrm>
            <a:off x="1109663" y="3889652"/>
            <a:ext cx="691639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Vestland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~49,600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A739FB-304A-FA7C-A5D4-35EC92A8E55E}"/>
              </a:ext>
            </a:extLst>
          </p:cNvPr>
          <p:cNvSpPr txBox="1"/>
          <p:nvPr/>
        </p:nvSpPr>
        <p:spPr>
          <a:xfrm>
            <a:off x="4083381" y="3400082"/>
            <a:ext cx="639407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Viken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~25,800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DE65D8-C19B-C5B1-ABB7-89576FE9B200}"/>
              </a:ext>
            </a:extLst>
          </p:cNvPr>
          <p:cNvCxnSpPr>
            <a:cxnSpLocks/>
          </p:cNvCxnSpPr>
          <p:nvPr/>
        </p:nvCxnSpPr>
        <p:spPr>
          <a:xfrm flipV="1">
            <a:off x="2169035" y="2210189"/>
            <a:ext cx="1507615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5CCC78-2431-EBE9-17F5-8C0658E02382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545253" y="4265314"/>
            <a:ext cx="1538128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6AF4E8-75DF-FD4C-6944-11A8BC1A01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88444" y="3908061"/>
            <a:ext cx="1294937" cy="332515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AAC716-9BA1-D847-4A1A-AF9CED9126CE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05590" y="3546276"/>
            <a:ext cx="1377791" cy="643459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889BD2-D2E6-71D5-1657-DA07513125C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795408" y="3188013"/>
            <a:ext cx="1283355" cy="769525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1C23AC2-0E23-E890-05F6-A4BB601CF9D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2830333" y="2826228"/>
            <a:ext cx="1248430" cy="66092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0C7CC6A-3B27-25A1-8E7D-4AFFF782F509}"/>
              </a:ext>
            </a:extLst>
          </p:cNvPr>
          <p:cNvCxnSpPr>
            <a:cxnSpLocks/>
          </p:cNvCxnSpPr>
          <p:nvPr/>
        </p:nvCxnSpPr>
        <p:spPr>
          <a:xfrm>
            <a:off x="1806077" y="2826229"/>
            <a:ext cx="131385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2399D79-8E13-0891-8D47-A56047A29F33}"/>
              </a:ext>
            </a:extLst>
          </p:cNvPr>
          <p:cNvCxnSpPr>
            <a:cxnSpLocks/>
          </p:cNvCxnSpPr>
          <p:nvPr/>
        </p:nvCxnSpPr>
        <p:spPr>
          <a:xfrm>
            <a:off x="1801302" y="3668892"/>
            <a:ext cx="720137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A769C7-9320-3249-3AD4-1299CC4C0345}"/>
              </a:ext>
            </a:extLst>
          </p:cNvPr>
          <p:cNvCxnSpPr>
            <a:cxnSpLocks/>
          </p:cNvCxnSpPr>
          <p:nvPr/>
        </p:nvCxnSpPr>
        <p:spPr>
          <a:xfrm>
            <a:off x="1795773" y="4021317"/>
            <a:ext cx="55214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728A34-4A5E-9C18-3070-93440126E598}"/>
              </a:ext>
            </a:extLst>
          </p:cNvPr>
          <p:cNvCxnSpPr>
            <a:cxnSpLocks/>
          </p:cNvCxnSpPr>
          <p:nvPr/>
        </p:nvCxnSpPr>
        <p:spPr>
          <a:xfrm>
            <a:off x="1795773" y="4419203"/>
            <a:ext cx="504515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40F7AC7-5558-F159-BE0D-CB9D54F2A2E2}"/>
              </a:ext>
            </a:extLst>
          </p:cNvPr>
          <p:cNvSpPr txBox="1"/>
          <p:nvPr/>
        </p:nvSpPr>
        <p:spPr>
          <a:xfrm>
            <a:off x="4797590" y="1897661"/>
            <a:ext cx="1041069" cy="400110"/>
          </a:xfrm>
          <a:prstGeom prst="rect">
            <a:avLst/>
          </a:prstGeom>
          <a:noFill/>
        </p:spPr>
        <p:txBody>
          <a:bodyPr wrap="square" lIns="36000" rIns="0" rtlCol="0" anchor="ctr">
            <a:spAutoFit/>
          </a:bodyPr>
          <a:lstStyle/>
          <a:p>
            <a:pPr algn="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Map Note:</a:t>
            </a:r>
            <a:b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The calculated areas of the polygon are not indicative of declared exact administrative areas.</a:t>
            </a:r>
          </a:p>
        </p:txBody>
      </p:sp>
    </p:spTree>
    <p:extLst>
      <p:ext uri="{BB962C8B-B14F-4D97-AF65-F5344CB8AC3E}">
        <p14:creationId xmlns:p14="http://schemas.microsoft.com/office/powerpoint/2010/main" val="1863154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5B5E4D7-C50C-656F-DBFF-D768CF8C0E79}"/>
              </a:ext>
            </a:extLst>
          </p:cNvPr>
          <p:cNvSpPr/>
          <p:nvPr/>
        </p:nvSpPr>
        <p:spPr>
          <a:xfrm>
            <a:off x="350563" y="1233488"/>
            <a:ext cx="5760000" cy="2828925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5B1A0-4BB7-C63B-3ADB-8869C1D46E4C}"/>
              </a:ext>
            </a:extLst>
          </p:cNvPr>
          <p:cNvSpPr txBox="1"/>
          <p:nvPr/>
        </p:nvSpPr>
        <p:spPr>
          <a:xfrm>
            <a:off x="483389" y="1963129"/>
            <a:ext cx="720000" cy="1650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Grid discretization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F4A91-3EA9-EF62-D18F-31EB60D59BD9}"/>
              </a:ext>
            </a:extLst>
          </p:cNvPr>
          <p:cNvSpPr txBox="1"/>
          <p:nvPr/>
        </p:nvSpPr>
        <p:spPr>
          <a:xfrm>
            <a:off x="2696140" y="1845492"/>
            <a:ext cx="879692" cy="165600"/>
          </a:xfrm>
          <a:prstGeom prst="parallelogram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square" lIns="0" tIns="36000" rIns="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Input prediction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7561F-5734-C28B-CE68-9DC61ADD63F3}"/>
              </a:ext>
            </a:extLst>
          </p:cNvPr>
          <p:cNvSpPr txBox="1"/>
          <p:nvPr/>
        </p:nvSpPr>
        <p:spPr>
          <a:xfrm>
            <a:off x="483389" y="2239477"/>
            <a:ext cx="720000" cy="2573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Sample features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and labels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73840-699D-5EE5-9F1B-92E2182BB082}"/>
              </a:ext>
            </a:extLst>
          </p:cNvPr>
          <p:cNvSpPr txBox="1"/>
          <p:nvPr/>
        </p:nvSpPr>
        <p:spPr>
          <a:xfrm>
            <a:off x="483389" y="2602576"/>
            <a:ext cx="720000" cy="4420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Randomly subdivide into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32 smaller subdatasets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8F187A-9DD1-3FC4-60A3-7F1EAAD0AA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43389" y="2128165"/>
            <a:ext cx="0" cy="111312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51A643-D05F-7FE3-1283-19C342546F73}"/>
              </a:ext>
            </a:extLst>
          </p:cNvPr>
          <p:cNvSpPr txBox="1"/>
          <p:nvPr/>
        </p:nvSpPr>
        <p:spPr>
          <a:xfrm>
            <a:off x="1608352" y="2773933"/>
            <a:ext cx="733427" cy="257369"/>
          </a:xfrm>
          <a:prstGeom prst="rect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Train a graph 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0DD2D-5733-34E0-E81B-28490C70B881}"/>
              </a:ext>
            </a:extLst>
          </p:cNvPr>
          <p:cNvSpPr txBox="1"/>
          <p:nvPr/>
        </p:nvSpPr>
        <p:spPr>
          <a:xfrm>
            <a:off x="1608353" y="2193189"/>
            <a:ext cx="733427" cy="442035"/>
          </a:xfrm>
          <a:prstGeom prst="rect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Construct two kinds of graphical structure or adjacency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F1BC75-C59A-F6D9-AA97-A3E80C8DE71E}"/>
              </a:ext>
            </a:extLst>
          </p:cNvPr>
          <p:cNvSpPr txBox="1"/>
          <p:nvPr/>
        </p:nvSpPr>
        <p:spPr>
          <a:xfrm>
            <a:off x="2021383" y="1849151"/>
            <a:ext cx="482400" cy="180000"/>
          </a:xfrm>
          <a:prstGeom prst="parallelogram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none" lIns="0" tIns="36000" rIns="0" bIns="36000" rtlCol="0" anchor="ctr">
            <a:no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</a:p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AAA72-5C36-6FCE-1B69-BD64ED5EE314}"/>
              </a:ext>
            </a:extLst>
          </p:cNvPr>
          <p:cNvSpPr txBox="1"/>
          <p:nvPr/>
        </p:nvSpPr>
        <p:spPr>
          <a:xfrm>
            <a:off x="1453974" y="1851059"/>
            <a:ext cx="481013" cy="178092"/>
          </a:xfrm>
          <a:prstGeom prst="parallelogram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none" lIns="0" tIns="36000" rIns="0" bIns="36000" rtlCol="0" anchor="ctr">
            <a:no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geographical</a:t>
            </a:r>
            <a:b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proximity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E6F253-2A48-2A6A-41A5-1E4619AAE454}"/>
              </a:ext>
            </a:extLst>
          </p:cNvPr>
          <p:cNvSpPr txBox="1"/>
          <p:nvPr/>
        </p:nvSpPr>
        <p:spPr>
          <a:xfrm>
            <a:off x="1608352" y="3184709"/>
            <a:ext cx="733427" cy="442035"/>
          </a:xfrm>
          <a:prstGeom prst="rect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Perform efficient multi-step hyperparameter search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29D2FB-F74D-30AA-53DC-21DC796DB2BC}"/>
              </a:ext>
            </a:extLst>
          </p:cNvPr>
          <p:cNvSpPr txBox="1"/>
          <p:nvPr/>
        </p:nvSpPr>
        <p:spPr>
          <a:xfrm>
            <a:off x="483389" y="3160321"/>
            <a:ext cx="720000" cy="334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Split each subdataset</a:t>
            </a:r>
          </a:p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(train, test, validation)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2A3388-1937-B3F1-36F3-DBACF90759CA}"/>
              </a:ext>
            </a:extLst>
          </p:cNvPr>
          <p:cNvSpPr txBox="1"/>
          <p:nvPr/>
        </p:nvSpPr>
        <p:spPr>
          <a:xfrm>
            <a:off x="2626380" y="2161959"/>
            <a:ext cx="1024921" cy="216111"/>
          </a:xfrm>
          <a:prstGeom prst="parallelogram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none" lIns="0" tIns="36000" rIns="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Trained ensemble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E6E44C-56B9-DEBB-1C89-80E2025412EB}"/>
              </a:ext>
            </a:extLst>
          </p:cNvPr>
          <p:cNvSpPr txBox="1"/>
          <p:nvPr/>
        </p:nvSpPr>
        <p:spPr>
          <a:xfrm>
            <a:off x="3789575" y="1844211"/>
            <a:ext cx="2122215" cy="165600"/>
          </a:xfrm>
          <a:prstGeom prst="parallelogram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none" lIns="0" tIns="36000" rIns="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Input county-level mask, settlement, road networks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52EA2-9A72-23AC-2437-DE60F2FC4AF0}"/>
              </a:ext>
            </a:extLst>
          </p:cNvPr>
          <p:cNvSpPr txBox="1"/>
          <p:nvPr/>
        </p:nvSpPr>
        <p:spPr>
          <a:xfrm>
            <a:off x="3837511" y="2149024"/>
            <a:ext cx="1016365" cy="241980"/>
          </a:xfrm>
          <a:prstGeom prst="rect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Construct adjacency matrix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based on simplicial networks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47F76B-5821-57C0-8FE1-675B66FB369B}"/>
              </a:ext>
            </a:extLst>
          </p:cNvPr>
          <p:cNvSpPr txBox="1"/>
          <p:nvPr/>
        </p:nvSpPr>
        <p:spPr>
          <a:xfrm>
            <a:off x="4798294" y="2499476"/>
            <a:ext cx="1124746" cy="257369"/>
          </a:xfrm>
          <a:prstGeom prst="rect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Construct a new adjacency matrix </a:t>
            </a: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with settlement as nodes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1C554-EE58-ACF1-6113-0301197DC0E1}"/>
              </a:ext>
            </a:extLst>
          </p:cNvPr>
          <p:cNvSpPr txBox="1"/>
          <p:nvPr/>
        </p:nvSpPr>
        <p:spPr>
          <a:xfrm>
            <a:off x="3826782" y="2544276"/>
            <a:ext cx="689037" cy="167400"/>
          </a:xfrm>
          <a:prstGeom prst="parallelogram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Shortest path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034C2-7BB7-CA42-B601-76A8F3135015}"/>
              </a:ext>
            </a:extLst>
          </p:cNvPr>
          <p:cNvSpPr txBox="1"/>
          <p:nvPr/>
        </p:nvSpPr>
        <p:spPr>
          <a:xfrm>
            <a:off x="2702035" y="3322243"/>
            <a:ext cx="1290640" cy="2592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Inter- and Intra- Settlement Exposure Probability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689C2A-C710-1EA7-3FDC-598AFBEAFEE8}"/>
              </a:ext>
            </a:extLst>
          </p:cNvPr>
          <p:cNvSpPr txBox="1"/>
          <p:nvPr/>
        </p:nvSpPr>
        <p:spPr>
          <a:xfrm>
            <a:off x="4797360" y="2874193"/>
            <a:ext cx="1124746" cy="259200"/>
          </a:xfrm>
          <a:prstGeom prst="rect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Transform into weighted unnormalized Laplacian matrix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D3E9ED-BF46-A13E-C751-8697FC4E832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43389" y="2496846"/>
            <a:ext cx="0" cy="105730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77373C-1E58-8C14-C4DB-4218E0AC64EE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843389" y="3044611"/>
            <a:ext cx="0" cy="115710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6100286-61CE-1F77-50BD-0D25CFBF76FB}"/>
              </a:ext>
            </a:extLst>
          </p:cNvPr>
          <p:cNvSpPr txBox="1"/>
          <p:nvPr/>
        </p:nvSpPr>
        <p:spPr>
          <a:xfrm>
            <a:off x="3076605" y="2875372"/>
            <a:ext cx="1049894" cy="257369"/>
          </a:xfrm>
          <a:prstGeom prst="parallelogram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Maximum value along the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shortest path as weight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18A756-33CE-3695-5BE9-2E4E13AA7A32}"/>
              </a:ext>
            </a:extLst>
          </p:cNvPr>
          <p:cNvSpPr txBox="1"/>
          <p:nvPr/>
        </p:nvSpPr>
        <p:spPr>
          <a:xfrm>
            <a:off x="4797360" y="3319321"/>
            <a:ext cx="1124746" cy="257369"/>
          </a:xfrm>
          <a:prstGeom prst="rect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Perform iterative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7A069FE-C51C-5F8B-5C0C-DFC33F8F1382}"/>
              </a:ext>
            </a:extLst>
          </p:cNvPr>
          <p:cNvCxnSpPr>
            <a:cxnSpLocks/>
          </p:cNvCxnSpPr>
          <p:nvPr/>
        </p:nvCxnSpPr>
        <p:spPr>
          <a:xfrm flipV="1">
            <a:off x="1203389" y="2366577"/>
            <a:ext cx="404964" cy="913271"/>
          </a:xfrm>
          <a:prstGeom prst="bentConnector3">
            <a:avLst>
              <a:gd name="adj1" fmla="val 32359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22FAF11B-04BA-2BCA-05DC-4E80D244F190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1203389" y="2902618"/>
            <a:ext cx="404963" cy="424860"/>
          </a:xfrm>
          <a:prstGeom prst="bentConnector3">
            <a:avLst>
              <a:gd name="adj1" fmla="val 62937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0FC1D58-BF79-B572-19BC-D09FE201CEC9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2262583" y="2029151"/>
            <a:ext cx="0" cy="164038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DDCB830-C664-B5F9-EB8E-013CC0875BED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1694481" y="2029151"/>
            <a:ext cx="0" cy="164038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5AB589-6D97-9978-F882-B15CD384E2E8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1975066" y="2635224"/>
            <a:ext cx="1" cy="138709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3512E20-4441-EB3B-8548-8932BAB624EE}"/>
              </a:ext>
            </a:extLst>
          </p:cNvPr>
          <p:cNvCxnSpPr>
            <a:cxnSpLocks/>
          </p:cNvCxnSpPr>
          <p:nvPr/>
        </p:nvCxnSpPr>
        <p:spPr>
          <a:xfrm>
            <a:off x="1975066" y="3036065"/>
            <a:ext cx="0" cy="149089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7D7B4EBB-E248-F75D-F495-D99503F3D67C}"/>
              </a:ext>
            </a:extLst>
          </p:cNvPr>
          <p:cNvCxnSpPr>
            <a:cxnSpLocks/>
            <a:stCxn id="21" idx="3"/>
            <a:endCxn id="24" idx="5"/>
          </p:cNvCxnSpPr>
          <p:nvPr/>
        </p:nvCxnSpPr>
        <p:spPr>
          <a:xfrm flipV="1">
            <a:off x="2341779" y="2270015"/>
            <a:ext cx="311615" cy="11357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8DF151B-AF84-DF6A-F81A-E132D3271852}"/>
              </a:ext>
            </a:extLst>
          </p:cNvPr>
          <p:cNvCxnSpPr>
            <a:cxnSpLocks/>
            <a:stCxn id="8" idx="4"/>
            <a:endCxn id="24" idx="0"/>
          </p:cNvCxnSpPr>
          <p:nvPr/>
        </p:nvCxnSpPr>
        <p:spPr>
          <a:xfrm>
            <a:off x="3135986" y="2011092"/>
            <a:ext cx="0" cy="150867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B79BF99-FDAF-D3B8-F675-7022865890C6}"/>
              </a:ext>
            </a:extLst>
          </p:cNvPr>
          <p:cNvCxnSpPr>
            <a:cxnSpLocks/>
            <a:stCxn id="24" idx="4"/>
            <a:endCxn id="185" idx="0"/>
          </p:cNvCxnSpPr>
          <p:nvPr/>
        </p:nvCxnSpPr>
        <p:spPr>
          <a:xfrm>
            <a:off x="3138841" y="2378070"/>
            <a:ext cx="0" cy="166206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722DCBE-A3E4-2DEE-F4FD-9B25FFC126E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360667" y="2012891"/>
            <a:ext cx="0" cy="486585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159C93DD-54C6-57E4-E7EF-9A66FB045E95}"/>
              </a:ext>
            </a:extLst>
          </p:cNvPr>
          <p:cNvSpPr txBox="1"/>
          <p:nvPr/>
        </p:nvSpPr>
        <p:spPr>
          <a:xfrm>
            <a:off x="2705404" y="2544276"/>
            <a:ext cx="875429" cy="167399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txBody>
          <a:bodyPr wrap="square" lIns="0" tIns="36000" rIns="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Susceptibility Map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76A63EB-968E-9710-7744-C69183AAA449}"/>
              </a:ext>
            </a:extLst>
          </p:cNvPr>
          <p:cNvCxnSpPr>
            <a:cxnSpLocks/>
          </p:cNvCxnSpPr>
          <p:nvPr/>
        </p:nvCxnSpPr>
        <p:spPr>
          <a:xfrm>
            <a:off x="4185664" y="2391004"/>
            <a:ext cx="0" cy="154064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185FB595-AEBC-E9AE-F3DB-C7013CF1E725}"/>
              </a:ext>
            </a:extLst>
          </p:cNvPr>
          <p:cNvCxnSpPr>
            <a:cxnSpLocks/>
            <a:stCxn id="29" idx="2"/>
            <a:endCxn id="28" idx="1"/>
          </p:cNvCxnSpPr>
          <p:nvPr/>
        </p:nvCxnSpPr>
        <p:spPr>
          <a:xfrm>
            <a:off x="4494894" y="2627976"/>
            <a:ext cx="303400" cy="185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E3922B9C-B7A5-FFFB-5C44-3755878907CF}"/>
              </a:ext>
            </a:extLst>
          </p:cNvPr>
          <p:cNvCxnSpPr>
            <a:cxnSpLocks/>
          </p:cNvCxnSpPr>
          <p:nvPr/>
        </p:nvCxnSpPr>
        <p:spPr>
          <a:xfrm>
            <a:off x="4180672" y="2017818"/>
            <a:ext cx="0" cy="131206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9315259A-628A-4768-72A4-2628F2E59466}"/>
              </a:ext>
            </a:extLst>
          </p:cNvPr>
          <p:cNvCxnSpPr>
            <a:cxnSpLocks/>
          </p:cNvCxnSpPr>
          <p:nvPr/>
        </p:nvCxnSpPr>
        <p:spPr>
          <a:xfrm>
            <a:off x="3278981" y="2709863"/>
            <a:ext cx="0" cy="169108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FADF9EA-948B-C06C-D8E9-DC48FA54A2C5}"/>
              </a:ext>
            </a:extLst>
          </p:cNvPr>
          <p:cNvCxnSpPr>
            <a:cxnSpLocks/>
          </p:cNvCxnSpPr>
          <p:nvPr/>
        </p:nvCxnSpPr>
        <p:spPr>
          <a:xfrm>
            <a:off x="3962704" y="2714450"/>
            <a:ext cx="0" cy="166206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C311775-EDD7-20EA-B42B-64AB93124FF2}"/>
              </a:ext>
            </a:extLst>
          </p:cNvPr>
          <p:cNvCxnSpPr>
            <a:cxnSpLocks/>
            <a:stCxn id="68" idx="2"/>
            <a:endCxn id="32" idx="1"/>
          </p:cNvCxnSpPr>
          <p:nvPr/>
        </p:nvCxnSpPr>
        <p:spPr>
          <a:xfrm flipV="1">
            <a:off x="4094328" y="3003793"/>
            <a:ext cx="703032" cy="264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9A1D47C-5A6F-CF38-4CAA-07FED050B3C3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360667" y="2756845"/>
            <a:ext cx="0" cy="114422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A0301D48-684D-36AD-CF8D-ACFA479DD170}"/>
              </a:ext>
            </a:extLst>
          </p:cNvPr>
          <p:cNvCxnSpPr>
            <a:cxnSpLocks/>
            <a:stCxn id="32" idx="2"/>
            <a:endCxn id="69" idx="0"/>
          </p:cNvCxnSpPr>
          <p:nvPr/>
        </p:nvCxnSpPr>
        <p:spPr>
          <a:xfrm>
            <a:off x="5359733" y="3133393"/>
            <a:ext cx="0" cy="185928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6465AB1-7575-5C85-548C-4FB5ABE5EAC8}"/>
              </a:ext>
            </a:extLst>
          </p:cNvPr>
          <p:cNvCxnSpPr>
            <a:cxnSpLocks/>
            <a:stCxn id="69" idx="1"/>
            <a:endCxn id="30" idx="2"/>
          </p:cNvCxnSpPr>
          <p:nvPr/>
        </p:nvCxnSpPr>
        <p:spPr>
          <a:xfrm flipH="1">
            <a:off x="3960275" y="3448006"/>
            <a:ext cx="837085" cy="3837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89F00720-9DE6-8099-31BE-A56132FD4FB9}"/>
              </a:ext>
            </a:extLst>
          </p:cNvPr>
          <p:cNvSpPr/>
          <p:nvPr/>
        </p:nvSpPr>
        <p:spPr>
          <a:xfrm>
            <a:off x="414338" y="1576389"/>
            <a:ext cx="856932" cy="2133599"/>
          </a:xfrm>
          <a:custGeom>
            <a:avLst/>
            <a:gdLst>
              <a:gd name="connsiteX0" fmla="*/ 0 w 856932"/>
              <a:gd name="connsiteY0" fmla="*/ 0 h 2133599"/>
              <a:gd name="connsiteX1" fmla="*/ 856932 w 856932"/>
              <a:gd name="connsiteY1" fmla="*/ 0 h 2133599"/>
              <a:gd name="connsiteX2" fmla="*/ 856932 w 856932"/>
              <a:gd name="connsiteY2" fmla="*/ 2133599 h 2133599"/>
              <a:gd name="connsiteX3" fmla="*/ 0 w 856932"/>
              <a:gd name="connsiteY3" fmla="*/ 2133599 h 213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932" h="2133599">
                <a:moveTo>
                  <a:pt x="0" y="0"/>
                </a:moveTo>
                <a:lnTo>
                  <a:pt x="856932" y="0"/>
                </a:lnTo>
                <a:lnTo>
                  <a:pt x="856932" y="2133599"/>
                </a:lnTo>
                <a:lnTo>
                  <a:pt x="0" y="2133599"/>
                </a:lnTo>
                <a:close/>
              </a:path>
            </a:pathLst>
          </a:custGeom>
          <a:noFill/>
          <a:ln w="9525">
            <a:solidFill>
              <a:srgbClr val="FF939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6194D1B4-B844-D221-AEC3-74AC30E78E03}"/>
              </a:ext>
            </a:extLst>
          </p:cNvPr>
          <p:cNvSpPr/>
          <p:nvPr/>
        </p:nvSpPr>
        <p:spPr>
          <a:xfrm>
            <a:off x="1400469" y="1576390"/>
            <a:ext cx="2295534" cy="2133599"/>
          </a:xfrm>
          <a:custGeom>
            <a:avLst/>
            <a:gdLst>
              <a:gd name="connsiteX0" fmla="*/ 0 w 2295534"/>
              <a:gd name="connsiteY0" fmla="*/ 0 h 2133599"/>
              <a:gd name="connsiteX1" fmla="*/ 566503 w 2295534"/>
              <a:gd name="connsiteY1" fmla="*/ 0 h 2133599"/>
              <a:gd name="connsiteX2" fmla="*/ 1163675 w 2295534"/>
              <a:gd name="connsiteY2" fmla="*/ 0 h 2133599"/>
              <a:gd name="connsiteX3" fmla="*/ 2295534 w 2295534"/>
              <a:gd name="connsiteY3" fmla="*/ 0 h 2133599"/>
              <a:gd name="connsiteX4" fmla="*/ 2295534 w 2295534"/>
              <a:gd name="connsiteY4" fmla="*/ 879110 h 2133599"/>
              <a:gd name="connsiteX5" fmla="*/ 1163675 w 2295534"/>
              <a:gd name="connsiteY5" fmla="*/ 879110 h 2133599"/>
              <a:gd name="connsiteX6" fmla="*/ 1163675 w 2295534"/>
              <a:gd name="connsiteY6" fmla="*/ 2133599 h 2133599"/>
              <a:gd name="connsiteX7" fmla="*/ 0 w 2295534"/>
              <a:gd name="connsiteY7" fmla="*/ 2133599 h 213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5534" h="2133599">
                <a:moveTo>
                  <a:pt x="0" y="0"/>
                </a:moveTo>
                <a:lnTo>
                  <a:pt x="566503" y="0"/>
                </a:lnTo>
                <a:lnTo>
                  <a:pt x="1163675" y="0"/>
                </a:lnTo>
                <a:lnTo>
                  <a:pt x="2295534" y="0"/>
                </a:lnTo>
                <a:lnTo>
                  <a:pt x="2295534" y="879110"/>
                </a:lnTo>
                <a:lnTo>
                  <a:pt x="1163675" y="879110"/>
                </a:lnTo>
                <a:lnTo>
                  <a:pt x="1163675" y="2133599"/>
                </a:lnTo>
                <a:lnTo>
                  <a:pt x="0" y="2133599"/>
                </a:lnTo>
                <a:close/>
              </a:path>
            </a:pathLst>
          </a:custGeom>
          <a:noFill/>
          <a:ln w="9525">
            <a:solidFill>
              <a:srgbClr val="31B2F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460BF5DB-31F7-7ACE-1715-2B7C06FA6A61}"/>
              </a:ext>
            </a:extLst>
          </p:cNvPr>
          <p:cNvSpPr/>
          <p:nvPr/>
        </p:nvSpPr>
        <p:spPr>
          <a:xfrm>
            <a:off x="2915479" y="1576389"/>
            <a:ext cx="3113863" cy="2133599"/>
          </a:xfrm>
          <a:custGeom>
            <a:avLst/>
            <a:gdLst>
              <a:gd name="connsiteX0" fmla="*/ 832535 w 3113863"/>
              <a:gd name="connsiteY0" fmla="*/ 0 h 2133599"/>
              <a:gd name="connsiteX1" fmla="*/ 3113863 w 3113863"/>
              <a:gd name="connsiteY1" fmla="*/ 0 h 2133599"/>
              <a:gd name="connsiteX2" fmla="*/ 3113863 w 3113863"/>
              <a:gd name="connsiteY2" fmla="*/ 1230752 h 2133599"/>
              <a:gd name="connsiteX3" fmla="*/ 3110515 w 3113863"/>
              <a:gd name="connsiteY3" fmla="*/ 1230752 h 2133599"/>
              <a:gd name="connsiteX4" fmla="*/ 3110515 w 3113863"/>
              <a:gd name="connsiteY4" fmla="*/ 2133599 h 2133599"/>
              <a:gd name="connsiteX5" fmla="*/ 1510633 w 3113863"/>
              <a:gd name="connsiteY5" fmla="*/ 2133599 h 2133599"/>
              <a:gd name="connsiteX6" fmla="*/ 1510633 w 3113863"/>
              <a:gd name="connsiteY6" fmla="*/ 1621559 h 2133599"/>
              <a:gd name="connsiteX7" fmla="*/ 0 w 3113863"/>
              <a:gd name="connsiteY7" fmla="*/ 1621559 h 2133599"/>
              <a:gd name="connsiteX8" fmla="*/ 0 w 3113863"/>
              <a:gd name="connsiteY8" fmla="*/ 1207785 h 2133599"/>
              <a:gd name="connsiteX9" fmla="*/ 832535 w 3113863"/>
              <a:gd name="connsiteY9" fmla="*/ 1207785 h 213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3863" h="2133599">
                <a:moveTo>
                  <a:pt x="832535" y="0"/>
                </a:moveTo>
                <a:lnTo>
                  <a:pt x="3113863" y="0"/>
                </a:lnTo>
                <a:lnTo>
                  <a:pt x="3113863" y="1230752"/>
                </a:lnTo>
                <a:lnTo>
                  <a:pt x="3110515" y="1230752"/>
                </a:lnTo>
                <a:lnTo>
                  <a:pt x="3110515" y="2133599"/>
                </a:lnTo>
                <a:lnTo>
                  <a:pt x="1510633" y="2133599"/>
                </a:lnTo>
                <a:lnTo>
                  <a:pt x="1510633" y="1621559"/>
                </a:lnTo>
                <a:lnTo>
                  <a:pt x="0" y="1621559"/>
                </a:lnTo>
                <a:lnTo>
                  <a:pt x="0" y="1207785"/>
                </a:lnTo>
                <a:lnTo>
                  <a:pt x="832535" y="1207785"/>
                </a:lnTo>
                <a:close/>
              </a:path>
            </a:pathLst>
          </a:custGeom>
          <a:noFill/>
          <a:ln w="9525">
            <a:solidFill>
              <a:srgbClr val="FF434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97AA7807-7B32-5CCB-CFFE-7DCABBE33F5B}"/>
              </a:ext>
            </a:extLst>
          </p:cNvPr>
          <p:cNvSpPr txBox="1"/>
          <p:nvPr/>
        </p:nvSpPr>
        <p:spPr>
          <a:xfrm>
            <a:off x="483389" y="1607591"/>
            <a:ext cx="720000" cy="1650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BF8898A-6797-C878-A921-583B87F604E9}"/>
              </a:ext>
            </a:extLst>
          </p:cNvPr>
          <p:cNvSpPr txBox="1"/>
          <p:nvPr/>
        </p:nvSpPr>
        <p:spPr>
          <a:xfrm>
            <a:off x="1490608" y="1607591"/>
            <a:ext cx="2085223" cy="1650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Supervised Ensemble Graph Neural Network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EB66926-BD29-664E-115C-AD42B6D72D71}"/>
              </a:ext>
            </a:extLst>
          </p:cNvPr>
          <p:cNvSpPr txBox="1"/>
          <p:nvPr/>
        </p:nvSpPr>
        <p:spPr>
          <a:xfrm>
            <a:off x="3820061" y="1612943"/>
            <a:ext cx="2085223" cy="1650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Unsupervised Spectral Graph Clustering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63B93D-5900-113D-2CC2-6F20F55E5924}"/>
              </a:ext>
            </a:extLst>
          </p:cNvPr>
          <p:cNvCxnSpPr>
            <a:cxnSpLocks/>
          </p:cNvCxnSpPr>
          <p:nvPr/>
        </p:nvCxnSpPr>
        <p:spPr>
          <a:xfrm>
            <a:off x="2821781" y="2709863"/>
            <a:ext cx="0" cy="609458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00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1951</TotalTime>
  <Words>791</Words>
  <Application>Microsoft Office PowerPoint</Application>
  <PresentationFormat>Custom</PresentationFormat>
  <Paragraphs>266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Open Sans SemiCondensed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Dimasaka</dc:creator>
  <cp:lastModifiedBy>Joshua Dimasaka</cp:lastModifiedBy>
  <cp:revision>55</cp:revision>
  <cp:lastPrinted>2023-06-30T06:54:37Z</cp:lastPrinted>
  <dcterms:created xsi:type="dcterms:W3CDTF">2023-06-20T14:08:26Z</dcterms:created>
  <dcterms:modified xsi:type="dcterms:W3CDTF">2023-06-30T06:55:58Z</dcterms:modified>
</cp:coreProperties>
</file>